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D6D4492-0B04-4955-9CFA-EC5B78A3AE62}">
  <a:tblStyle styleId="{BD6D4492-0B04-4955-9CFA-EC5B78A3AE6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C93D5A53-7DC9-4FCE-BA5C-D1E52D48027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slide" Target="slides/slide16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aa8fa5f58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aa8fa5f58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aa8fa5f58_0_3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aa8fa5f58_0_3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aa8fa5f58_0_3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aa8fa5f58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aa8fa5f58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aa8fa5f58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8205edf1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8205edf1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8205edf1c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8205edf1c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8a150bdef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8a150bdef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8aa8fa5f58_0_3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8aa8fa5f58_0_3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aa8fa5f58_0_2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aa8fa5f58_0_2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aa8fa5f58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aa8fa5f58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aa8fa5f58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aa8fa5f58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aa8fa5f58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aa8fa5f58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aa8fa5f58_0_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aa8fa5f58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aa8fa5f58_0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aa8fa5f58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aa8fa5f58_0_3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aa8fa5f58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B5394"/>
                </a:solidFill>
              </a:rPr>
              <a:t>ЗВІТ ДЕКАНА</a:t>
            </a:r>
            <a:endParaRPr b="1" sz="28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800">
                <a:solidFill>
                  <a:srgbClr val="0B5394"/>
                </a:solidFill>
              </a:rPr>
              <a:t>ФАКУЛЬТЕТУ МАТЕМАТИКИ І ІНФОРМАТИКИ</a:t>
            </a:r>
            <a:br>
              <a:rPr lang="en-GB" sz="2800"/>
            </a:br>
            <a:r>
              <a:rPr lang="en-GB" sz="2300">
                <a:solidFill>
                  <a:srgbClr val="1155CC"/>
                </a:solidFill>
              </a:rPr>
              <a:t>(механіко-математичного факультету до вересня 2015 року)</a:t>
            </a:r>
            <a:endParaRPr sz="2800">
              <a:solidFill>
                <a:srgbClr val="1155CC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за період з вересня 2013 до липня 2020 року</a:t>
            </a:r>
            <a:endParaRPr b="1">
              <a:solidFill>
                <a:srgbClr val="0B5394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780723" cy="7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Захист дисертацій НПП факультету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116" name="Google Shape;116;p22"/>
          <p:cNvGraphicFramePr/>
          <p:nvPr/>
        </p:nvGraphicFramePr>
        <p:xfrm>
          <a:off x="373413" y="2022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{C93D5A53-7DC9-4FCE-BA5C-D1E52D480272}</a:tableStyleId>
              </a:tblPr>
              <a:tblGrid>
                <a:gridCol w="1577750"/>
                <a:gridCol w="852425"/>
                <a:gridCol w="852425"/>
                <a:gridCol w="852425"/>
                <a:gridCol w="852425"/>
                <a:gridCol w="852425"/>
                <a:gridCol w="852425"/>
                <a:gridCol w="852425"/>
                <a:gridCol w="8524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Рік захисту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2013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2014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2015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2016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2017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Всього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Доктор наук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9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Кандидат наук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10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Разом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3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6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1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3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19</a:t>
                      </a:r>
                      <a:endParaRPr b="1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Обсяг</a:t>
            </a:r>
            <a:r>
              <a:rPr lang="en-GB"/>
              <a:t> </a:t>
            </a:r>
            <a:r>
              <a:rPr b="1" lang="en-GB">
                <a:solidFill>
                  <a:srgbClr val="0B5394"/>
                </a:solidFill>
              </a:rPr>
              <a:t>фінансування науково-дослідних робіт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122" name="Google Shape;122;p23"/>
          <p:cNvGraphicFramePr/>
          <p:nvPr/>
        </p:nvGraphicFramePr>
        <p:xfrm>
          <a:off x="511550" y="197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{C93D5A53-7DC9-4FCE-BA5C-D1E52D480272}</a:tableStyleId>
              </a:tblPr>
              <a:tblGrid>
                <a:gridCol w="17084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Рік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2014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2015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2016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2017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Всього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Кількість НДР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Обсяг (тис. грн.)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1049,0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446,8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857,4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1159,4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1400,6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1350,0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6263,2</a:t>
                      </a:r>
                      <a:endParaRPr b="1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96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Публікація наукових результатів</a:t>
            </a:r>
            <a:br>
              <a:rPr lang="en-GB"/>
            </a:br>
            <a:r>
              <a:rPr lang="en-GB"/>
              <a:t>(за даними НМБД Scopus і Web of Science)</a:t>
            </a:r>
            <a:endParaRPr/>
          </a:p>
        </p:txBody>
      </p:sp>
      <p:graphicFrame>
        <p:nvGraphicFramePr>
          <p:cNvPr id="128" name="Google Shape;128;p24"/>
          <p:cNvGraphicFramePr/>
          <p:nvPr/>
        </p:nvGraphicFramePr>
        <p:xfrm>
          <a:off x="996900" y="165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{C93D5A53-7DC9-4FCE-BA5C-D1E52D480272}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Рік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2014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2015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2016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2017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Всього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Scopus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179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WoS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106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Разом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41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38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29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48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30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215</a:t>
                      </a:r>
                      <a:endParaRPr b="1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9" name="Google Shape;129;p24"/>
          <p:cNvSpPr txBox="1"/>
          <p:nvPr/>
        </p:nvSpPr>
        <p:spPr>
          <a:xfrm>
            <a:off x="542250" y="3433150"/>
            <a:ext cx="8148300" cy="14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Монографії, індексовані у Scopus: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Chueshov I. D. (2015) Dynamics of Quasi-Stable Dissipative Systems. Springer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Kadets </a:t>
            </a:r>
            <a:r>
              <a:rPr lang="en-GB">
                <a:solidFill>
                  <a:schemeClr val="dk1"/>
                </a:solidFill>
              </a:rPr>
              <a:t>V., Martín M., Merí J., Pérez A.  (2018) Spear Operators Between Banach Spaces. Springer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Підручник, індексований у Scopus: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>
                <a:solidFill>
                  <a:schemeClr val="dk1"/>
                </a:solidFill>
              </a:rPr>
              <a:t>Kadets V. (2018) A course in functional analysis and measure theory. Springer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Основні напрями НДР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135" name="Google Shape;135;p25"/>
          <p:cNvSpPr txBox="1"/>
          <p:nvPr>
            <p:ph idx="1" type="body"/>
          </p:nvPr>
        </p:nvSpPr>
        <p:spPr>
          <a:xfrm>
            <a:off x="311700" y="1152475"/>
            <a:ext cx="8520600" cy="266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Геометрія і топологія многовидів і підмноговидів в ріманових та фінслерових просторах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Якісна поведінка динамічних систем різної природи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Математичні моделі та чисельно-аналітичні методи дослідження хвильових рухів континуальних систем ускладненої структури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Квазікриштали Фур’є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Властивість Даугавета та оператори-списи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Математичне моделювання складних природних і технічних систем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Міжнародне наукове співробітництво</a:t>
            </a:r>
            <a:endParaRPr b="1">
              <a:solidFill>
                <a:srgbClr val="0B5394"/>
              </a:solidFill>
            </a:endParaRPr>
          </a:p>
        </p:txBody>
      </p:sp>
      <p:graphicFrame>
        <p:nvGraphicFramePr>
          <p:cNvPr id="141" name="Google Shape;141;p26"/>
          <p:cNvGraphicFramePr/>
          <p:nvPr/>
        </p:nvGraphicFramePr>
        <p:xfrm>
          <a:off x="437763" y="130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{C93D5A53-7DC9-4FCE-BA5C-D1E52D480272}</a:tableStyleId>
              </a:tblPr>
              <a:tblGrid>
                <a:gridCol w="5384075"/>
                <a:gridCol w="2035250"/>
                <a:gridCol w="849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Тема співробітництва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Країна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Геометричні та алгебраїчні техніки дослідження операторів у банахових просторах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Взаємозв'язок та застосування функціонального і гармонійного аналізу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Формування розповсюдження ЕМ хвилі в пристроях плоскопаралельних антен, решітками та рельєфними рефлекторами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Наближений чисельний аналіз квазіоптичних систем для приймаючих антен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ім. Христіана Альбрехта, м. Кіль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Моделювання, аналіз і апроксимація для застосувань у томографії і зворотн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и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х задачах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м. Любек, інститут математики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ФРН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Міжнародне академічне співробітництво</a:t>
            </a:r>
            <a:endParaRPr/>
          </a:p>
        </p:txBody>
      </p:sp>
      <p:graphicFrame>
        <p:nvGraphicFramePr>
          <p:cNvPr id="147" name="Google Shape;147;p27"/>
          <p:cNvGraphicFramePr/>
          <p:nvPr/>
        </p:nvGraphicFramePr>
        <p:xfrm>
          <a:off x="437763" y="130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{C93D5A53-7DC9-4FCE-BA5C-D1E52D480272}</a:tableStyleId>
              </a:tblPr>
              <a:tblGrid>
                <a:gridCol w="5384075"/>
                <a:gridCol w="2035250"/>
                <a:gridCol w="849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Проєкт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Партнери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Країни</a:t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Спільна магістерська програма з комп’ютерних наук Ubinet (з 2011 року)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Лазурового Берегу</a:t>
                      </a:r>
                      <a:endParaRPr sz="12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Франц</a:t>
                      </a:r>
                      <a:r>
                        <a:rPr lang="en-GB" sz="1200"/>
                        <a:t>ія</a:t>
                      </a:r>
                      <a:endParaRPr sz="1200"/>
                    </a:p>
                  </a:txBody>
                  <a:tcPr marT="91425" marB="91425" marR="91425" marL="91425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Спільна магістерська програма з прикладної математики InterMATH (з 2017 року)</a:t>
                      </a:r>
                      <a:endParaRPr sz="1200"/>
                    </a:p>
                  </a:txBody>
                  <a:tcPr marT="91425" marB="91425" marR="91425" marL="91425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Л’Аквіли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Брно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Катовіце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Італія</a:t>
                      </a:r>
                      <a:endParaRPr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Чехія</a:t>
                      </a:r>
                      <a:endParaRPr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Польща</a:t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Магістерська програма з прикладної математики для спільного україно-китайського коледжу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Нормальний </a:t>
                      </a: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м. Ханчжоу</a:t>
                      </a:r>
                      <a:endParaRPr sz="12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КНР</a:t>
                      </a:r>
                      <a:endParaRPr sz="12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7916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Академічна мобільність за програмою ERASMUS+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М. Коперніка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Щецина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</a:rPr>
                        <a:t>Університет Мурсії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Польща</a:t>
                      </a:r>
                      <a:endParaRPr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Польща</a:t>
                      </a:r>
                      <a:endParaRPr sz="12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Іспанія</a:t>
                      </a:r>
                      <a:endParaRPr sz="1200"/>
                    </a:p>
                  </a:txBody>
                  <a:tcPr marT="91425" marB="91425" marR="91425" marL="91425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Співробітництво з індустрією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153" name="Google Shape;153;p28"/>
          <p:cNvSpPr txBox="1"/>
          <p:nvPr>
            <p:ph idx="1" type="body"/>
          </p:nvPr>
        </p:nvSpPr>
        <p:spPr>
          <a:xfrm>
            <a:off x="311700" y="1556475"/>
            <a:ext cx="8520600" cy="235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Програма підготовки з біостатистики на замовлення міжнародної фармацевтичної групи Roche: діє 5 років, 63 студенти отримали роботу в сфері обробки даних клінічних випробувань</a:t>
            </a:r>
            <a:endParaRPr/>
          </a:p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Започаткована спільна з фізико-технічним факультетом робота для створення програми підготовки студентів у галузі кіберфізичних систем на замовлення компанії Global Logic: отримано спеціальне обладнання для оснащення</a:t>
            </a:r>
            <a:r>
              <a:rPr lang="en-GB"/>
              <a:t> лабораторії.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Спеціальності, за якими ведеться підготовка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155375" y="1160225"/>
            <a:ext cx="8903100" cy="368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2013 рік: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м</a:t>
            </a:r>
            <a:r>
              <a:rPr lang="en-GB"/>
              <a:t>атематика (рівні бакалавр і магістр)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прикладна математика</a:t>
            </a:r>
            <a:r>
              <a:rPr lang="en-GB"/>
              <a:t> (рівні бакалавр і магістр)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теоретична механіка</a:t>
            </a:r>
            <a:r>
              <a:rPr lang="en-GB"/>
              <a:t> (рівні бакалавр і магістр)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інформатика</a:t>
            </a:r>
            <a:r>
              <a:rPr lang="en-GB"/>
              <a:t> (рівні бакалавр і магістр)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2020 рік: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математика (ОПП бакалавр і магістр, ОНП магістр і доктор філософії)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прикладна математика (ОПП бакалавр і магістр, ОНП магістр і доктор філософії)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комп’ютерні науки (ОПП бакалавр і магістр, ОНП магістр і доктор філософії</a:t>
            </a:r>
            <a:r>
              <a:rPr baseline="30000" lang="en-GB"/>
              <a:t>*</a:t>
            </a:r>
            <a:r>
              <a:rPr lang="en-GB"/>
              <a:t>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середня освіта, математика (ліцензовано ОПП бакалавр)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aseline="30000" lang="en-GB" sz="1300"/>
              <a:t>*</a:t>
            </a:r>
            <a:r>
              <a:rPr lang="en-GB" sz="1300"/>
              <a:t> спільно з факультетом комп’ютерних наук</a:t>
            </a:r>
            <a:endParaRPr sz="13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cxnSp>
        <p:nvCxnSpPr>
          <p:cNvPr id="63" name="Google Shape;63;p14"/>
          <p:cNvCxnSpPr/>
          <p:nvPr/>
        </p:nvCxnSpPr>
        <p:spPr>
          <a:xfrm>
            <a:off x="256400" y="4568550"/>
            <a:ext cx="3535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Структура факультету у вересні 2013 року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Кафедри:</a:t>
            </a:r>
            <a:endParaRPr b="1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вищої математики і інформатики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геометрії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диференціальних рівнянь і оптимального керування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математичного аналізу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математичного моделювання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математичної фізики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теоретичної механіки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теоретичної та прикладної інформатики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теорії функцій і функціонального аналізу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Структура факультету у вересні 2013 року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609675"/>
            <a:ext cx="8520600" cy="26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Склад викладачів: 63</a:t>
            </a:r>
            <a:r>
              <a:rPr lang="en-GB"/>
              <a:t>, з них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професорів, докторів наук: 15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доцентів, кандидатів наук: 35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інших викладачів зі ступенем:</a:t>
            </a:r>
            <a:r>
              <a:rPr lang="en-GB"/>
              <a:t> </a:t>
            </a:r>
            <a:r>
              <a:rPr lang="en-GB"/>
              <a:t>8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викладачів без ступеня: 5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Структура факультету у червні 2020 року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Кафедри:</a:t>
            </a:r>
            <a:endParaRPr b="1"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-GB"/>
              <a:t>вищої математики і інформатики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-GB"/>
              <a:t>прикладної математики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-GB"/>
              <a:t>теоретичної та прикладної інформатики</a:t>
            </a:r>
            <a:endParaRPr/>
          </a:p>
          <a:p>
            <a:pPr indent="-3175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-GB"/>
              <a:t>ф</a:t>
            </a:r>
            <a:r>
              <a:rPr lang="en-GB"/>
              <a:t>ундаментальної математики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GB"/>
              <a:t>Склад викладачів: 56</a:t>
            </a:r>
            <a:r>
              <a:rPr lang="en-GB"/>
              <a:t>, з них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професорів, докторів наук: 14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доцентів, кандидатів наук: 33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інших викладачів зі ступенем: 4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викладачів без ступеня: 5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Динаміка контингенту студентів (2013-2020 рр)</a:t>
            </a:r>
            <a:endParaRPr b="1">
              <a:solidFill>
                <a:srgbClr val="0B5394"/>
              </a:solidFill>
            </a:endParaRPr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Рівень підготовки бакалавр</a:t>
            </a:r>
            <a:endParaRPr b="1"/>
          </a:p>
        </p:txBody>
      </p:sp>
      <p:graphicFrame>
        <p:nvGraphicFramePr>
          <p:cNvPr id="88" name="Google Shape;88;p18"/>
          <p:cNvGraphicFramePr/>
          <p:nvPr/>
        </p:nvGraphicFramePr>
        <p:xfrm>
          <a:off x="259800" y="1787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{BD6D4492-0B04-4955-9CFA-EC5B78A3AE62}</a:tableStyleId>
              </a:tblPr>
              <a:tblGrid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  <a:gridCol w="571500"/>
              </a:tblGrid>
              <a:tr h="190500">
                <a:tc row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Курс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2013/2014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2014/2015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2015/2016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2016/2017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2017/2018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2018/2019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2019/2020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905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б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/>
                        <a:t>к</a:t>
                      </a:r>
                      <a:endParaRPr b="1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116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114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69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78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60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93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92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106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67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10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91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67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43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72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76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63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54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11</a:t>
                      </a:r>
                      <a:endParaRPr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Разом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333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335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5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358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8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314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11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288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14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257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20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229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29</a:t>
                      </a:r>
                      <a:endParaRPr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Динаміка контингенту студентів (2013-2020 рр)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4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/>
              <a:t>Рівень підготовки бакалавр</a:t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9150" y="1696425"/>
            <a:ext cx="5426184" cy="3277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Динаміка контингенту студентів (2013-2020 рр)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311700" y="1152475"/>
            <a:ext cx="8520600" cy="4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/>
              <a:t>Рівень підготовки магістр</a:t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250" y="1699175"/>
            <a:ext cx="5336162" cy="3240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 txBox="1"/>
          <p:nvPr/>
        </p:nvSpPr>
        <p:spPr>
          <a:xfrm>
            <a:off x="6024200" y="2531050"/>
            <a:ext cx="2723400" cy="10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Сплеск кількості магістрів у 2016/2017 році пояснюється переходом від однорічної до дворічної магістратури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>
                <a:solidFill>
                  <a:srgbClr val="0B5394"/>
                </a:solidFill>
              </a:rPr>
              <a:t>Динаміка контингенту студентів (2013-2020 рр)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4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Загалом по факультету</a:t>
            </a:r>
            <a:endParaRPr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95125" y="1733325"/>
            <a:ext cx="6409026" cy="324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