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55BAA70-6F70-498D-B31F-4F3E7E3549B2}">
  <a:tblStyle styleId="{555BAA70-6F70-498D-B31F-4F3E7E3549B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8a150bdef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8a150bdef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aa8fa5f58_0_3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aa8fa5f58_0_3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8aa8fa5f58_0_3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8aa8fa5f58_0_3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8aa8fa5f58_0_3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8aa8fa5f58_0_3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8aa8fa5f58_0_3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8aa8fa5f58_0_3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8aa8fa5f58_0_3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8aa8fa5f58_0_3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aa8fa5f58_0_3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8aa8fa5f58_0_3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8205edf1c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8205edf1c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8205edf1c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8205edf1c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1430375"/>
            <a:ext cx="8520600" cy="205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0B5394"/>
                </a:solidFill>
              </a:rPr>
              <a:t>ЗВІТ ДЕКАНА</a:t>
            </a:r>
            <a:endParaRPr b="1" sz="2900">
              <a:solidFill>
                <a:srgbClr val="0B539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0B5394"/>
                </a:solidFill>
              </a:rPr>
              <a:t>ФАКУЛЬТЕТУ МАТЕМАТИКИ І ІНФОРМАТИКИ</a:t>
            </a:r>
            <a:endParaRPr sz="2900">
              <a:solidFill>
                <a:srgbClr val="1155CC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5199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rgbClr val="0B5394"/>
                </a:solidFill>
              </a:rPr>
              <a:t>за період з вересня 2020 до вересня 2021 року</a:t>
            </a:r>
            <a:endParaRPr b="1">
              <a:solidFill>
                <a:srgbClr val="0B5394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780723" cy="79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rgbClr val="0B5394"/>
                </a:solidFill>
              </a:rPr>
              <a:t>Співробітництво з індустрією</a:t>
            </a:r>
            <a:endParaRPr b="1">
              <a:solidFill>
                <a:srgbClr val="0B5394"/>
              </a:solidFill>
            </a:endParaRPr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424650" y="1523875"/>
            <a:ext cx="8294700" cy="214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Програма підготовки з біостатистики на замовлення міжнародної фармацевтичної групи Roche: діє 6 років, 83 студенти отримали роботу в сфері обробки даних клінічних випробувань</a:t>
            </a:r>
            <a:endParaRPr/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Започаткована робота зі створення програми підготовки студентів у галузі кіберфізичних систем на замовлення компанії GlobalLogic: отримано спеціальне обладнання для оснащення</a:t>
            </a:r>
            <a:r>
              <a:rPr lang="en-GB"/>
              <a:t> лабораторії.</a:t>
            </a:r>
            <a:r>
              <a:rPr lang="en-GB"/>
              <a:t>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Спеціальності, за якими ведеться підготовка</a:t>
            </a:r>
            <a:endParaRPr b="1">
              <a:solidFill>
                <a:srgbClr val="0B5394"/>
              </a:solidFill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464100" y="924875"/>
            <a:ext cx="8175900" cy="356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b="1" lang="en-GB" sz="1400">
                <a:solidFill>
                  <a:schemeClr val="dk1"/>
                </a:solidFill>
              </a:rPr>
              <a:t>м</a:t>
            </a:r>
            <a:r>
              <a:rPr b="1" lang="en-GB" sz="1400">
                <a:solidFill>
                  <a:schemeClr val="dk1"/>
                </a:solidFill>
              </a:rPr>
              <a:t>атематика</a:t>
            </a:r>
            <a:endParaRPr b="1" sz="1400"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ОПП бакалавр - акредитовано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ОПП і ОНП магістр - акредитовано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доктор філософії - акредитовано у 2020 році зразково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 startAt="2"/>
            </a:pPr>
            <a:r>
              <a:rPr b="1" lang="en-GB" sz="1400">
                <a:solidFill>
                  <a:schemeClr val="dk1"/>
                </a:solidFill>
              </a:rPr>
              <a:t>прикладна математика</a:t>
            </a:r>
            <a:endParaRPr b="1" sz="1400"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ОПП бакалавр - акредитовано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ОПП і ОНП магістр - акредитовано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доктор філософії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 startAt="2"/>
            </a:pPr>
            <a:r>
              <a:rPr b="1" lang="en-GB" sz="1400">
                <a:solidFill>
                  <a:schemeClr val="dk1"/>
                </a:solidFill>
              </a:rPr>
              <a:t>комп’ютерні науки</a:t>
            </a:r>
            <a:endParaRPr b="1" sz="1400"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ОПП бакалавр - акредитовано 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ОПП і ОНП магістр - акредитовано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доктор філософії - акредитовано у 2020 році </a:t>
            </a:r>
            <a:r>
              <a:rPr lang="en-GB" sz="1300">
                <a:solidFill>
                  <a:schemeClr val="dk1"/>
                </a:solidFill>
              </a:rPr>
              <a:t>спільно з факультетом комп’ютерних наук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 startAt="2"/>
            </a:pPr>
            <a:r>
              <a:rPr b="1" lang="en-GB" sz="1400">
                <a:solidFill>
                  <a:schemeClr val="dk1"/>
                </a:solidFill>
              </a:rPr>
              <a:t>середня освіта, математика</a:t>
            </a:r>
            <a:endParaRPr b="1" sz="1400"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 sz="1400">
                <a:solidFill>
                  <a:schemeClr val="dk1"/>
                </a:solidFill>
              </a:rPr>
              <a:t>ОПП бакалавр</a:t>
            </a:r>
            <a:endParaRPr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rgbClr val="0B5394"/>
                </a:solidFill>
              </a:rPr>
              <a:t>Структура факультету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1683300" y="1076275"/>
            <a:ext cx="5448600" cy="326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</a:rPr>
              <a:t>Кафедри:</a:t>
            </a:r>
            <a:endParaRPr b="1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GB">
                <a:solidFill>
                  <a:schemeClr val="dk1"/>
                </a:solidFill>
              </a:rPr>
              <a:t>вищої математики і інформатики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GB">
                <a:solidFill>
                  <a:schemeClr val="dk1"/>
                </a:solidFill>
              </a:rPr>
              <a:t>прикладної математики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GB">
                <a:solidFill>
                  <a:schemeClr val="dk1"/>
                </a:solidFill>
              </a:rPr>
              <a:t>теоретичної та прикладної інформатики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GB">
                <a:solidFill>
                  <a:schemeClr val="dk1"/>
                </a:solidFill>
              </a:rPr>
              <a:t>ф</a:t>
            </a:r>
            <a:r>
              <a:rPr lang="en-GB">
                <a:solidFill>
                  <a:schemeClr val="dk1"/>
                </a:solidFill>
              </a:rPr>
              <a:t>ундаментальної математики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</a:rPr>
              <a:t>Склад викладачів: 56</a:t>
            </a:r>
            <a:r>
              <a:rPr lang="en-GB">
                <a:solidFill>
                  <a:schemeClr val="dk1"/>
                </a:solidFill>
              </a:rPr>
              <a:t>, з них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професорів, докторів наук: 14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доцентів, кандидатів наук: 33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інших викладачів зі ступенем: 5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викладачів без ступеня: 4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Формування контингенту студентів</a:t>
            </a:r>
            <a:endParaRPr b="1">
              <a:solidFill>
                <a:srgbClr val="0B5394"/>
              </a:solidFill>
            </a:endParaRPr>
          </a:p>
        </p:txBody>
      </p:sp>
      <p:graphicFrame>
        <p:nvGraphicFramePr>
          <p:cNvPr id="74" name="Google Shape;74;p16"/>
          <p:cNvGraphicFramePr/>
          <p:nvPr/>
        </p:nvGraphicFramePr>
        <p:xfrm>
          <a:off x="1151675" y="809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{555BAA70-6F70-498D-B31F-4F3E7E3549B2}</a:tableStyleId>
              </a:tblPr>
              <a:tblGrid>
                <a:gridCol w="2437500"/>
                <a:gridCol w="896000"/>
                <a:gridCol w="609350"/>
                <a:gridCol w="571325"/>
                <a:gridCol w="557875"/>
                <a:gridCol w="533275"/>
                <a:gridCol w="528750"/>
                <a:gridCol w="504150"/>
              </a:tblGrid>
              <a:tr h="459650">
                <a:tc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Спеціальність</a:t>
                      </a:r>
                      <a:endParaRPr b="1"/>
                    </a:p>
                  </a:txBody>
                  <a:tcPr marT="18000" marB="18000" marR="18000" marL="18000" anchor="ctr"/>
                </a:tc>
                <a:tc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Рік прийому</a:t>
                      </a:r>
                      <a:endParaRPr b="1"/>
                    </a:p>
                  </a:txBody>
                  <a:tcPr marT="18000" marB="18000" marR="18000" marL="18000" anchor="ctr"/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Бакалавр</a:t>
                      </a:r>
                      <a:endParaRPr b="1"/>
                    </a:p>
                  </a:txBody>
                  <a:tcPr marT="18000" marB="18000" marR="18000" marL="18000" anchor="ctr"/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Магістр</a:t>
                      </a:r>
                      <a:endParaRPr b="1"/>
                    </a:p>
                  </a:txBody>
                  <a:tcPr marT="18000" marB="18000" marR="18000" marL="18000" anchor="ctr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Доктор філософії</a:t>
                      </a:r>
                      <a:endParaRPr b="1"/>
                    </a:p>
                  </a:txBody>
                  <a:tcPr marT="18000" marB="18000" marR="18000" marL="18000" anchor="ctr"/>
                </a:tc>
                <a:tc hMerge="1"/>
              </a:tr>
              <a:tr h="213250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б</a:t>
                      </a:r>
                      <a:endParaRPr b="1"/>
                    </a:p>
                  </a:txBody>
                  <a:tcPr marT="90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к</a:t>
                      </a:r>
                      <a:endParaRPr b="1"/>
                    </a:p>
                  </a:txBody>
                  <a:tcPr marT="90000" marB="18000" marR="18000" marL="180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б</a:t>
                      </a:r>
                      <a:endParaRPr b="1"/>
                    </a:p>
                  </a:txBody>
                  <a:tcPr marT="90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к</a:t>
                      </a:r>
                      <a:endParaRPr b="1"/>
                    </a:p>
                  </a:txBody>
                  <a:tcPr marT="90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б</a:t>
                      </a:r>
                      <a:endParaRPr b="1"/>
                    </a:p>
                  </a:txBody>
                  <a:tcPr marT="90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к</a:t>
                      </a:r>
                      <a:endParaRPr b="1"/>
                    </a:p>
                  </a:txBody>
                  <a:tcPr marT="90000" marB="18000" marR="18000" marL="18000"/>
                </a:tc>
              </a:tr>
              <a:tr h="204425">
                <a:tc row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Математика</a:t>
                      </a:r>
                      <a:endParaRPr b="1"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2018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31</a:t>
                      </a:r>
                      <a:endParaRPr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2</a:t>
                      </a:r>
                      <a:endParaRPr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8</a:t>
                      </a:r>
                      <a:endParaRPr sz="1200"/>
                    </a:p>
                  </a:txBody>
                  <a:tcPr marT="18000" marB="18000" marR="18000" marL="180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2</a:t>
                      </a:r>
                      <a:endParaRPr sz="1200"/>
                    </a:p>
                  </a:txBody>
                  <a:tcPr marT="18000" marB="18000" marR="18000" marL="18000"/>
                </a:tc>
              </a:tr>
              <a:tr h="2174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2019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22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0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4A86E8"/>
                          </a:solidFill>
                        </a:rPr>
                        <a:t>12</a:t>
                      </a:r>
                      <a:endParaRPr sz="1200">
                        <a:solidFill>
                          <a:srgbClr val="4A86E8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4A86E8"/>
                          </a:solidFill>
                        </a:rPr>
                        <a:t>2</a:t>
                      </a:r>
                      <a:endParaRPr sz="1200">
                        <a:solidFill>
                          <a:srgbClr val="4A86E8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</a:t>
                      </a:r>
                      <a:endParaRPr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/>
                </a:tc>
              </a:tr>
              <a:tr h="2174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2020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4A86E8"/>
                          </a:solidFill>
                        </a:rPr>
                        <a:t>26</a:t>
                      </a:r>
                      <a:endParaRPr sz="1200">
                        <a:solidFill>
                          <a:srgbClr val="4A86E8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4A86E8"/>
                          </a:solidFill>
                        </a:rPr>
                        <a:t>1</a:t>
                      </a:r>
                      <a:endParaRPr sz="1200">
                        <a:solidFill>
                          <a:srgbClr val="4A86E8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8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0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</a:t>
                      </a:r>
                      <a:endParaRPr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/>
                </a:tc>
              </a:tr>
              <a:tr h="2174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2021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4A86E8"/>
                          </a:solidFill>
                        </a:rPr>
                        <a:t>34</a:t>
                      </a:r>
                      <a:endParaRPr sz="1200">
                        <a:solidFill>
                          <a:srgbClr val="4A86E8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4A86E8"/>
                          </a:solidFill>
                        </a:rPr>
                        <a:t>2</a:t>
                      </a:r>
                      <a:endParaRPr sz="1200">
                        <a:solidFill>
                          <a:srgbClr val="4A86E8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7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</a:t>
                      </a:r>
                      <a:endParaRPr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/>
                </a:tc>
              </a:tr>
              <a:tr h="227400">
                <a:tc row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chemeClr val="dk1"/>
                          </a:solidFill>
                        </a:rPr>
                        <a:t>Прикладна математика</a:t>
                      </a:r>
                      <a:endParaRPr b="1"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2018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17</a:t>
                      </a:r>
                      <a:endParaRPr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4</a:t>
                      </a:r>
                      <a:endParaRPr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18</a:t>
                      </a:r>
                      <a:endParaRPr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</a:t>
                      </a:r>
                      <a:endParaRPr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/>
                </a:tc>
              </a:tr>
              <a:tr h="2274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2019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16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0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10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/>
                </a:tc>
              </a:tr>
              <a:tr h="2174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2020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4A86E8"/>
                          </a:solidFill>
                        </a:rPr>
                        <a:t>21</a:t>
                      </a:r>
                      <a:endParaRPr sz="1200">
                        <a:solidFill>
                          <a:srgbClr val="4A86E8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4A86E8"/>
                          </a:solidFill>
                        </a:rPr>
                        <a:t>2</a:t>
                      </a:r>
                      <a:endParaRPr sz="1200">
                        <a:solidFill>
                          <a:srgbClr val="4A86E8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9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4A86E8"/>
                          </a:solidFill>
                        </a:rPr>
                        <a:t>1</a:t>
                      </a:r>
                      <a:endParaRPr sz="1200">
                        <a:solidFill>
                          <a:srgbClr val="4A86E8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</a:t>
                      </a:r>
                      <a:endParaRPr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/>
                </a:tc>
              </a:tr>
              <a:tr h="2174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2021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4A86E8"/>
                          </a:solidFill>
                        </a:rPr>
                        <a:t>22</a:t>
                      </a:r>
                      <a:endParaRPr sz="1200">
                        <a:solidFill>
                          <a:srgbClr val="4A86E8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4A86E8"/>
                          </a:solidFill>
                        </a:rPr>
                        <a:t>5</a:t>
                      </a:r>
                      <a:endParaRPr sz="1200">
                        <a:solidFill>
                          <a:srgbClr val="4A86E8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7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</a:t>
                      </a:r>
                      <a:endParaRPr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/>
                </a:tc>
              </a:tr>
              <a:tr h="246425">
                <a:tc row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Комп’ютерні науки</a:t>
                      </a:r>
                      <a:endParaRPr b="1" sz="1200"/>
                    </a:p>
                  </a:txBody>
                  <a:tcPr marT="18000" marB="18000" marR="18000" marL="180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2018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34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8</a:t>
                      </a:r>
                      <a:endParaRPr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19</a:t>
                      </a:r>
                      <a:endParaRPr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4</a:t>
                      </a:r>
                      <a:endParaRPr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</a:t>
                      </a:r>
                      <a:endParaRPr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/>
                </a:tc>
              </a:tr>
              <a:tr h="246450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2019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27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4A86E8"/>
                          </a:solidFill>
                        </a:rPr>
                        <a:t>10</a:t>
                      </a:r>
                      <a:endParaRPr sz="1200">
                        <a:solidFill>
                          <a:srgbClr val="4A86E8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16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4A86E8"/>
                          </a:solidFill>
                        </a:rPr>
                        <a:t>10</a:t>
                      </a:r>
                      <a:endParaRPr sz="1200">
                        <a:solidFill>
                          <a:srgbClr val="4A86E8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</a:t>
                      </a:r>
                      <a:endParaRPr sz="1200"/>
                    </a:p>
                  </a:txBody>
                  <a:tcPr marT="18000" marB="18000" marR="18000" marL="18000"/>
                </a:tc>
              </a:tr>
              <a:tr h="240100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2020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4A86E8"/>
                          </a:solidFill>
                        </a:rPr>
                        <a:t>35</a:t>
                      </a:r>
                      <a:endParaRPr sz="1200">
                        <a:solidFill>
                          <a:srgbClr val="4A86E8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4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15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6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2</a:t>
                      </a:r>
                      <a:endParaRPr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/>
                </a:tc>
              </a:tr>
              <a:tr h="240100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2021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4A86E8"/>
                          </a:solidFill>
                        </a:rPr>
                        <a:t>37</a:t>
                      </a:r>
                      <a:endParaRPr sz="1200">
                        <a:solidFill>
                          <a:srgbClr val="4A86E8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4A86E8"/>
                          </a:solidFill>
                        </a:rPr>
                        <a:t>8</a:t>
                      </a:r>
                      <a:endParaRPr sz="1200">
                        <a:solidFill>
                          <a:srgbClr val="4A86E8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15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0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</a:t>
                      </a:r>
                      <a:endParaRPr sz="1200"/>
                    </a:p>
                  </a:txBody>
                  <a:tcPr marT="18000" marB="18000" marR="18000" marL="180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</a:t>
                      </a:r>
                      <a:endParaRPr sz="1200"/>
                    </a:p>
                  </a:txBody>
                  <a:tcPr marT="18000" marB="18000" marR="18000" marL="18000"/>
                </a:tc>
              </a:tr>
              <a:tr h="227425"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Середня освіта - математика</a:t>
                      </a:r>
                      <a:endParaRPr b="1" sz="1200"/>
                    </a:p>
                  </a:txBody>
                  <a:tcPr marT="18000" marB="18000" marR="18000" marL="180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2020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</a:t>
                      </a:r>
                      <a:endParaRPr sz="1200"/>
                    </a:p>
                  </a:txBody>
                  <a:tcPr marT="18000" marB="18000" marR="18000" marL="18000"/>
                </a:tc>
                <a:tc gridSpan="4"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8000" marB="18000" marR="18000" marL="18000"/>
                </a:tc>
                <a:tc rowSpan="2" hMerge="1"/>
                <a:tc rowSpan="2" hMerge="1"/>
                <a:tc rowSpan="2" hMerge="1"/>
              </a:tr>
              <a:tr h="240100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2021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4A86E8"/>
                          </a:solidFill>
                        </a:rPr>
                        <a:t>6</a:t>
                      </a:r>
                      <a:endParaRPr sz="1200">
                        <a:solidFill>
                          <a:srgbClr val="4A86E8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</a:t>
                      </a:r>
                      <a:endParaRPr sz="1200"/>
                    </a:p>
                  </a:txBody>
                  <a:tcPr marT="18000" marB="18000" marR="18000" marL="18000"/>
                </a:tc>
                <a:tc gridSpan="4" vMerge="1"/>
                <a:tc hMerge="1" vMerge="1"/>
                <a:tc hMerge="1" vMerge="1"/>
                <a:tc hMerge="1" vMerge="1"/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-12175"/>
            <a:ext cx="8520600" cy="9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Захист дисертацій на здобуття ступеня</a:t>
            </a:r>
            <a:br>
              <a:rPr b="1" lang="en-GB">
                <a:solidFill>
                  <a:srgbClr val="0B5394"/>
                </a:solidFill>
              </a:rPr>
            </a:br>
            <a:r>
              <a:rPr b="1" lang="en-GB">
                <a:solidFill>
                  <a:srgbClr val="0B5394"/>
                </a:solidFill>
              </a:rPr>
              <a:t>кандидата наук / доктора філософії</a:t>
            </a:r>
            <a:br>
              <a:rPr b="1" lang="en-GB">
                <a:solidFill>
                  <a:srgbClr val="0B5394"/>
                </a:solidFill>
              </a:rPr>
            </a:br>
            <a:endParaRPr b="1">
              <a:solidFill>
                <a:srgbClr val="0B5394"/>
              </a:solidFill>
            </a:endParaRPr>
          </a:p>
        </p:txBody>
      </p:sp>
      <p:sp>
        <p:nvSpPr>
          <p:cNvPr id="80" name="Google Shape;80;p17"/>
          <p:cNvSpPr txBox="1"/>
          <p:nvPr/>
        </p:nvSpPr>
        <p:spPr>
          <a:xfrm>
            <a:off x="607275" y="1508300"/>
            <a:ext cx="7824900" cy="29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arenR"/>
            </a:pPr>
            <a:r>
              <a:rPr lang="en-GB" sz="1600">
                <a:solidFill>
                  <a:schemeClr val="dk1"/>
                </a:solidFill>
              </a:rPr>
              <a:t>Заварзiна О. О. «</a:t>
            </a:r>
            <a:r>
              <a:rPr lang="en-GB" sz="1600">
                <a:solidFill>
                  <a:schemeClr val="dk1"/>
                </a:solidFill>
              </a:rPr>
              <a:t>Ізометрії</a:t>
            </a:r>
            <a:r>
              <a:rPr lang="en-GB" sz="1600">
                <a:solidFill>
                  <a:schemeClr val="dk1"/>
                </a:solidFill>
              </a:rPr>
              <a:t> та стискання пiдмножин банахового простору» - штатний співробітник і аспірантка ФМІ. Науковий керівник Кадець В.М. (вересень 2020 року) 111 – Математика 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arenR"/>
            </a:pPr>
            <a:r>
              <a:rPr lang="en-GB" sz="1600">
                <a:solidFill>
                  <a:schemeClr val="dk1"/>
                </a:solidFill>
              </a:rPr>
              <a:t>Жолткевич Г. Г. «Математичне моделювання процесів реплікації даних у розподілених сховищах» аспірантка ФМІ, науковий керівник Руккас К. М. (квітень 2021 року) 01.05.02 – математичне моделювання та обчислювальні методи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600"/>
              <a:buAutoNum type="arabicParenR"/>
            </a:pPr>
            <a:r>
              <a:rPr lang="en-GB" sz="1600">
                <a:solidFill>
                  <a:schemeClr val="dk1"/>
                </a:solidFill>
              </a:rPr>
              <a:t>Баранець В. О. «Задачі механіки суспензій частинок, що агрегують» аспірантка ФМІ, науковий керівник Кізілова Н. М. (квітень 2021 року) 01.02.05 – механіка рідини, газу та плазми</a:t>
            </a: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Науково-дослідні роботи</a:t>
            </a:r>
            <a:endParaRPr b="1">
              <a:solidFill>
                <a:srgbClr val="0B5394"/>
              </a:solidFill>
            </a:endParaRPr>
          </a:p>
        </p:txBody>
      </p:sp>
      <p:graphicFrame>
        <p:nvGraphicFramePr>
          <p:cNvPr id="86" name="Google Shape;86;p18"/>
          <p:cNvGraphicFramePr/>
          <p:nvPr/>
        </p:nvGraphicFramePr>
        <p:xfrm>
          <a:off x="514100" y="859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{555BAA70-6F70-498D-B31F-4F3E7E3549B2}</a:tableStyleId>
              </a:tblPr>
              <a:tblGrid>
                <a:gridCol w="1746400"/>
                <a:gridCol w="63114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Роботи завершені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у звітному періоді: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AutoNum type="arabicParenR"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«</a:t>
                      </a:r>
                      <a:r>
                        <a:rPr i="1" lang="en-GB">
                          <a:solidFill>
                            <a:schemeClr val="dk1"/>
                          </a:solidFill>
                        </a:rPr>
                        <a:t>Оператори в банахових, гільбертових, функціональних просторах та квазікриштали Фур’є»</a:t>
                      </a:r>
                      <a:r>
                        <a:rPr lang="en-GB">
                          <a:solidFill>
                            <a:schemeClr val="dk1"/>
                          </a:solidFill>
                        </a:rPr>
                        <a:t>, науковий керівник д.ф.-м.н., проф. Кадець В. М. (державний бюджет) 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-317500" lvl="0" marL="45720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AutoNum type="arabicParenR"/>
                      </a:pPr>
                      <a:r>
                        <a:rPr i="1" lang="en-GB">
                          <a:solidFill>
                            <a:schemeClr val="dk1"/>
                          </a:solidFill>
                        </a:rPr>
                        <a:t>«Моделі інформаційних процесів та методи їх обробки»</a:t>
                      </a:r>
                      <a:r>
                        <a:rPr lang="en-GB">
                          <a:solidFill>
                            <a:schemeClr val="dk1"/>
                          </a:solidFill>
                        </a:rPr>
                        <a:t>, керівник д.т.н., проф. Жолткевич Г. М., (без фінансування)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Роботи розпочаті</a:t>
                      </a:r>
                      <a:br>
                        <a:rPr lang="en-GB"/>
                      </a:br>
                      <a:r>
                        <a:rPr lang="en-GB"/>
                        <a:t>у звітному періоді: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AutoNum type="arabicParenR"/>
                      </a:pPr>
                      <a:r>
                        <a:rPr i="1" lang="en-GB">
                          <a:solidFill>
                            <a:schemeClr val="dk1"/>
                          </a:solidFill>
                        </a:rPr>
                        <a:t>«Оператори в нескінченновимірних просторах: взаємозв'язок геометрії, алгебри і топології</a:t>
                      </a:r>
                      <a:r>
                        <a:rPr i="1" lang="en-GB">
                          <a:solidFill>
                            <a:schemeClr val="dk1"/>
                          </a:solidFill>
                        </a:rPr>
                        <a:t>»</a:t>
                      </a:r>
                      <a:r>
                        <a:rPr lang="en-GB">
                          <a:solidFill>
                            <a:schemeClr val="dk1"/>
                          </a:solidFill>
                        </a:rPr>
                        <a:t>, науковий керівник д.ф.-м.н., проф. Кадець В. М. (грант НФДУ) 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-317500" lvl="0" marL="45720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AutoNum type="arabicParenR"/>
                      </a:pPr>
                      <a:r>
                        <a:rPr i="1" lang="en-GB">
                          <a:solidFill>
                            <a:schemeClr val="dk1"/>
                          </a:solidFill>
                        </a:rPr>
                        <a:t>«Соціолого-математичне моделювання ефективності управління соціально- епідемічними процесами для забезпечення національної безпеки України»</a:t>
                      </a:r>
                      <a:r>
                        <a:rPr lang="en-GB">
                          <a:solidFill>
                            <a:schemeClr val="dk1"/>
                          </a:solidFill>
                        </a:rPr>
                        <a:t>, науковий керівник к.с.н., доц. Мурадян О.С.</a:t>
                      </a:r>
                      <a:r>
                        <a:rPr lang="en-GB">
                          <a:solidFill>
                            <a:schemeClr val="dk1"/>
                          </a:solidFill>
                        </a:rPr>
                        <a:t> (державний бюджет)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-317500" lvl="0" marL="45720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AutoNum type="arabicParenR"/>
                      </a:pPr>
                      <a:r>
                        <a:rPr i="1" lang="en-GB">
                          <a:solidFill>
                            <a:schemeClr val="dk1"/>
                          </a:solidFill>
                        </a:rPr>
                        <a:t>НДР за напрямами «Математика і природничі науки» і «Технічні науки»</a:t>
                      </a:r>
                      <a:r>
                        <a:rPr lang="en-GB">
                          <a:solidFill>
                            <a:schemeClr val="dk1"/>
                          </a:solidFill>
                        </a:rPr>
                        <a:t>, (базове фінансування)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-12175"/>
            <a:ext cx="8520600" cy="65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Поширення результатів досліджень</a:t>
            </a:r>
            <a:endParaRPr/>
          </a:p>
        </p:txBody>
      </p:sp>
      <p:graphicFrame>
        <p:nvGraphicFramePr>
          <p:cNvPr id="92" name="Google Shape;92;p19"/>
          <p:cNvGraphicFramePr/>
          <p:nvPr/>
        </p:nvGraphicFramePr>
        <p:xfrm>
          <a:off x="634925" y="1185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{555BAA70-6F70-498D-B31F-4F3E7E3549B2}</a:tableStyleId>
              </a:tblPr>
              <a:tblGrid>
                <a:gridCol w="2909650"/>
                <a:gridCol w="4978500"/>
              </a:tblGrid>
              <a:tr h="381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Публікація наукових статей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85 (з них 72 індексовані у НМБД Scopus або WoS)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Участь у конференціях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опубліковано 23 тези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26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Проведення конференцій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AutoNum type="arabicParenR"/>
                      </a:pPr>
                      <a:r>
                        <a:rPr lang="en-GB"/>
                        <a:t>XVI</a:t>
                      </a:r>
                      <a:r>
                        <a:rPr lang="en-GB"/>
                        <a:t> міжнародна конференція «ICT in Education, Research, and Industrial Application (ICTERI-2020)»</a:t>
                      </a:r>
                      <a:br>
                        <a:rPr lang="en-GB"/>
                      </a:br>
                      <a:r>
                        <a:rPr lang="en-GB"/>
                        <a:t>6.10.2020 – 10.10.2020</a:t>
                      </a:r>
                      <a:endParaRPr/>
                    </a:p>
                    <a:p>
                      <a:pPr indent="-3175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AutoNum type="arabicParenR"/>
                      </a:pPr>
                      <a:r>
                        <a:rPr lang="en-GB"/>
                        <a:t>ІІ міжнародна конференція «Проблеми викладання математики у закладах освіти: теорія, методика, практика»</a:t>
                      </a:r>
                      <a:br>
                        <a:rPr lang="en-GB"/>
                      </a:br>
                      <a:r>
                        <a:rPr lang="en-GB"/>
                        <a:t>23.03.2021 – 25.03.2021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AutoNum type="arabicParenR"/>
                      </a:pPr>
                      <a:r>
                        <a:rPr lang="en-GB"/>
                        <a:t>V Міжнародна конференція «Differential Equations and Control Theory» (DECT-2021)</a:t>
                      </a:r>
                      <a:br>
                        <a:rPr lang="en-GB"/>
                      </a:br>
                      <a:r>
                        <a:rPr lang="en-GB"/>
                        <a:t>27.09.2021 – 29.09.2021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Міжнародне наукове співробітництво</a:t>
            </a:r>
            <a:endParaRPr b="1">
              <a:solidFill>
                <a:srgbClr val="0B5394"/>
              </a:solidFill>
            </a:endParaRPr>
          </a:p>
        </p:txBody>
      </p:sp>
      <p:graphicFrame>
        <p:nvGraphicFramePr>
          <p:cNvPr id="98" name="Google Shape;98;p20"/>
          <p:cNvGraphicFramePr/>
          <p:nvPr/>
        </p:nvGraphicFramePr>
        <p:xfrm>
          <a:off x="437763" y="1122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{555BAA70-6F70-498D-B31F-4F3E7E3549B2}</a:tableStyleId>
              </a:tblPr>
              <a:tblGrid>
                <a:gridCol w="5111850"/>
                <a:gridCol w="2307475"/>
                <a:gridCol w="8491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Тема співробітництва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Партнер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Країна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Геометричні та алгебраїчні техніки дослідження операторів у банахових просторах</a:t>
                      </a:r>
                      <a:endParaRPr sz="1200"/>
                    </a:p>
                  </a:txBody>
                  <a:tcPr marT="18000" marB="18000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Мурсії</a:t>
                      </a:r>
                      <a:endParaRPr sz="1200"/>
                    </a:p>
                  </a:txBody>
                  <a:tcPr marT="18000" marB="18000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Іспанія</a:t>
                      </a:r>
                      <a:endParaRPr sz="1200"/>
                    </a:p>
                  </a:txBody>
                  <a:tcPr marT="18000" marB="18000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Взаємозв'язок та застосування функціонального і гармонійного аналізу</a:t>
                      </a:r>
                      <a:endParaRPr sz="1200"/>
                    </a:p>
                  </a:txBody>
                  <a:tcPr marT="18000" marB="18000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Мурсії</a:t>
                      </a:r>
                      <a:endParaRPr sz="1200"/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Іспанія</a:t>
                      </a:r>
                      <a:endParaRPr sz="1200"/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Формування розповсюдження ЕМ хвилі в пристроях плоскопаралельних антен, решітками та рельєфними рефлекторами</a:t>
                      </a:r>
                      <a:endParaRPr sz="1200"/>
                    </a:p>
                  </a:txBody>
                  <a:tcPr marT="18000" marB="18000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ім. Христіана Альбрехта, м. Кіль</a:t>
                      </a:r>
                      <a:endParaRPr sz="1200"/>
                    </a:p>
                  </a:txBody>
                  <a:tcPr marT="18000" marB="18000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ФРН</a:t>
                      </a:r>
                      <a:endParaRPr sz="1200"/>
                    </a:p>
                  </a:txBody>
                  <a:tcPr marT="18000" marB="18000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Наближений чисельний аналіз квазіоптичних систем для приймаючих антен</a:t>
                      </a:r>
                      <a:endParaRPr sz="1200"/>
                    </a:p>
                  </a:txBody>
                  <a:tcPr marT="18000" marB="18000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ім. Христіана Альбрехта, м. Кіль</a:t>
                      </a:r>
                      <a:endParaRPr sz="1200"/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ФРН</a:t>
                      </a:r>
                      <a:endParaRPr sz="1200"/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Моделювання, аналіз і апроксимація для застосувань у томографії і зворотн</a:t>
                      </a: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и</a:t>
                      </a: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х задачах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м. Любек, інститут математики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ФРН</a:t>
                      </a:r>
                      <a:endParaRPr sz="1200"/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Моделювання логічного</a:t>
                      </a: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 (формального)</a:t>
                      </a: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 часу для специфікації та аналізу вбудованих і кіберфізичних систем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Національний дослідницький інститут інформатики та автоматики (INRIA)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Франція</a:t>
                      </a:r>
                      <a:endParaRPr sz="1200"/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rgbClr val="0B5394"/>
                </a:solidFill>
              </a:rPr>
              <a:t>Міжнародне академічне співробітництво</a:t>
            </a:r>
            <a:endParaRPr/>
          </a:p>
        </p:txBody>
      </p:sp>
      <p:graphicFrame>
        <p:nvGraphicFramePr>
          <p:cNvPr id="104" name="Google Shape;104;p21"/>
          <p:cNvGraphicFramePr/>
          <p:nvPr/>
        </p:nvGraphicFramePr>
        <p:xfrm>
          <a:off x="437763" y="981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{555BAA70-6F70-498D-B31F-4F3E7E3549B2}</a:tableStyleId>
              </a:tblPr>
              <a:tblGrid>
                <a:gridCol w="4539125"/>
                <a:gridCol w="2789450"/>
                <a:gridCol w="9399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Проєкт</a:t>
                      </a:r>
                      <a:endParaRPr b="1"/>
                    </a:p>
                  </a:txBody>
                  <a:tcPr marT="91425" marB="91425" marR="91425" marL="91425"/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Партнери</a:t>
                      </a:r>
                      <a:endParaRPr b="1"/>
                    </a:p>
                  </a:txBody>
                  <a:tcPr marT="91425" marB="91425" marR="91425" marL="91425"/>
                </a:tc>
                <a:tc hMerge="1"/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>
                          <a:solidFill>
                            <a:srgbClr val="222222"/>
                          </a:solidFill>
                        </a:rPr>
                        <a:t>Спільна магістерська програма з комп’ютерних наук Ubinet (з 2011 року)</a:t>
                      </a:r>
                      <a:endParaRPr/>
                    </a:p>
                  </a:txBody>
                  <a:tcPr marT="91425" marB="91425" marR="91425" marL="91425"/>
                </a:tc>
                <a:tc gridSpan="2"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Університет Лазурового Берегу, </a:t>
                      </a:r>
                      <a:r>
                        <a:rPr lang="en-GB"/>
                        <a:t>Франція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>
                          <a:solidFill>
                            <a:srgbClr val="222222"/>
                          </a:solidFill>
                        </a:rPr>
                        <a:t>Спільна магістерська програма з прикладної математики InterMATH (з 2017 року)</a:t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 gridSpan="2">
                  <a:txBody>
                    <a:bodyPr/>
                    <a:lstStyle/>
                    <a:p>
                      <a:pPr indent="-317500" lvl="0" marL="45720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❖"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Університет Л’Аквіли, </a:t>
                      </a:r>
                      <a:r>
                        <a:rPr lang="en-GB"/>
                        <a:t>Італія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-317500" lvl="0" marL="45720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❖"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Університет Брно, </a:t>
                      </a:r>
                      <a:r>
                        <a:rPr lang="en-GB"/>
                        <a:t>Чехія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-317500" lvl="0" marL="45720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❖"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Університет Катовіце, </a:t>
                      </a:r>
                      <a:r>
                        <a:rPr lang="en-GB"/>
                        <a:t>Польща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Академічна мобільність за програмою ERASMUS+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 gridSpan="2"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❖"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Університет М. Коперніка, м. Торунь, </a:t>
                      </a:r>
                      <a:r>
                        <a:rPr lang="en-GB"/>
                        <a:t>Польща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❖"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Університет Щецина, </a:t>
                      </a:r>
                      <a:r>
                        <a:rPr lang="en-GB"/>
                        <a:t>Польща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❖"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Університет Мурсії, </a:t>
                      </a:r>
                      <a:r>
                        <a:rPr lang="en-GB"/>
                        <a:t>Іспанія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❖"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Альпійсько-адріатичний університет, м. Клагенфурт, </a:t>
                      </a:r>
                      <a:r>
                        <a:rPr lang="en-GB"/>
                        <a:t>Австрія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