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65B7AC8-536A-4AC7-981C-B8999FC12D2A}">
  <a:tblStyle styleId="{565B7AC8-536A-4AC7-981C-B8999FC12D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205edf1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205edf1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205edf1c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205edf1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a150bde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a150bde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6b7f7b1d1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6b7f7b1d1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aa8fa5f58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aa8fa5f58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aa8fa5f58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aa8fa5f58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6b7ba105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6b7ba105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a8fa5f58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a8fa5f58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b7ba10563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6b7ba10563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a8fa5f58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a8fa5f58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aa8fa5f58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aa8fa5f58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aa8fa5f58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aa8fa5f58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4303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ЗВІТ ДЕКАНА</a:t>
            </a:r>
            <a:endParaRPr b="1" sz="29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ФАКУЛЬТЕТУ МАТЕМАТИКИ І ІНФОРМАТИКИ</a:t>
            </a:r>
            <a:endParaRPr sz="2900">
              <a:solidFill>
                <a:srgbClr val="1155C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19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за період з вересня 2021 до вересня 2022 року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80723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Міжнародне наукове співробітництво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110" name="Google Shape;110;p22"/>
          <p:cNvGraphicFramePr/>
          <p:nvPr/>
        </p:nvGraphicFramePr>
        <p:xfrm>
          <a:off x="437763" y="1122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{565B7AC8-536A-4AC7-981C-B8999FC12D2A}</a:tableStyleId>
              </a:tblPr>
              <a:tblGrid>
                <a:gridCol w="5111850"/>
                <a:gridCol w="2307475"/>
                <a:gridCol w="849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Тема співробітництва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Країна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Геометричні та алгебраїчні техніки дослідження операторів у банахових просторах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Взаємозв'язок та застосування функціонального і гармонійного аналізу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Формування розповсюдження ЕМ хвилі в пристроях плоскопаралельних антен, решітками та рельєфними рефлекторами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Наближений чисельний аналіз квазіоптичних систем для приймаючих антен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Моделювання, аналіз і апроксимація для застосувань у томографії і зворотн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и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х задачах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Любек, інститут математики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 логічного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(формального)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часу для специфікації та аналізу вбудованих і кіберфізичних систем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Національний дослідницький інститут інформатики та автоматики (INRIA)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Франція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Міжнародне академічне співробітництво</a:t>
            </a:r>
            <a:endParaRPr/>
          </a:p>
        </p:txBody>
      </p:sp>
      <p:graphicFrame>
        <p:nvGraphicFramePr>
          <p:cNvPr id="116" name="Google Shape;116;p23"/>
          <p:cNvGraphicFramePr/>
          <p:nvPr/>
        </p:nvGraphicFramePr>
        <p:xfrm>
          <a:off x="437763" y="98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{565B7AC8-536A-4AC7-981C-B8999FC12D2A}</a:tableStyleId>
              </a:tblPr>
              <a:tblGrid>
                <a:gridCol w="4539125"/>
                <a:gridCol w="2789450"/>
                <a:gridCol w="9399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Проєкт</a:t>
                      </a:r>
                      <a:endParaRPr b="1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Партнери</a:t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комп’ютерних наук Ubinet (з 2011 року)</a:t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Лазурового Берегу, </a:t>
                      </a:r>
                      <a:r>
                        <a:rPr lang="en-GB"/>
                        <a:t>Франція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прикладної математики InterMATH (з 2017 року)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Л’Аквіли, </a:t>
                      </a:r>
                      <a:r>
                        <a:rPr lang="en-GB"/>
                        <a:t>Італія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Брно, </a:t>
                      </a:r>
                      <a:r>
                        <a:rPr lang="en-GB"/>
                        <a:t>Чехія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Катовіце, </a:t>
                      </a:r>
                      <a:r>
                        <a:rPr lang="en-GB"/>
                        <a:t>Польща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Академічна мобільність за програмою ERASMUS+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М. Коперніка, м. Торунь, </a:t>
                      </a:r>
                      <a:r>
                        <a:rPr lang="en-GB"/>
                        <a:t>Польща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Щецина, </a:t>
                      </a:r>
                      <a:r>
                        <a:rPr lang="en-GB"/>
                        <a:t>Польща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Мурсії, </a:t>
                      </a:r>
                      <a:r>
                        <a:rPr lang="en-GB"/>
                        <a:t>Іспанія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Альпійсько-адріатичний університет, м. Клагенфурт, </a:t>
                      </a:r>
                      <a:r>
                        <a:rPr lang="en-GB"/>
                        <a:t>Австрія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Співробітництво з індустрією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424650" y="1523875"/>
            <a:ext cx="8294700" cy="212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Програма підготовки з біостатистики на замовлення міжнародної фармацевтичної групи Roche: діє 7 років, 98 студенти отримали роботу в сфері обробки даних клінічних випробувань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Співробітництво з Харківським IT-кластером щодо надання студентам практичних знань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679325"/>
            <a:ext cx="8520600" cy="42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З метою забезпечення функціонування факультету в умовах воєнного стану разом с випускниками факультету, які об’єдналися навколо громадської організації GOROD (Мюнхен, ФРН) був започаткований проєкт, спрямований на створення умов для випускників українських шкіл для вступу і навчання на факультеті. Це дало можливість не тільки не зменшити обсяг прийому на факультет, але й збільшити його.</a:t>
            </a:r>
            <a:endParaRPr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Умовою стабільного розвитку цього проєкту є акредитація освітніх програм факультета в Європейському Союзі (наприклад, ФРН), що дає статус європейського університету за акредитованими програмами, а студентам, які навчаються за цими програмами - всі права студентів країн-членів Євросоюзу</a:t>
            </a:r>
            <a:endParaRPr/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Виходячи з попиту, доцільно почати процес акредитації за спеціальностями 122 Комп’ютерні науки та 113 Прикладна математика</a:t>
            </a:r>
            <a:endParaRPr/>
          </a:p>
        </p:txBody>
      </p:sp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Європейський університет</a:t>
            </a:r>
            <a:endParaRPr b="1"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Спеціальності, за якими ведеться підготовка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464100" y="924875"/>
            <a:ext cx="8175900" cy="35676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n-GB" sz="1400">
                <a:solidFill>
                  <a:schemeClr val="dk1"/>
                </a:solidFill>
              </a:rPr>
              <a:t>м</a:t>
            </a:r>
            <a:r>
              <a:rPr b="1" lang="en-GB" sz="1400">
                <a:solidFill>
                  <a:schemeClr val="dk1"/>
                </a:solidFill>
              </a:rPr>
              <a:t>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2023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2023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зразково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прикладна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2023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2023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комп’ютерні науки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2026 році)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2026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</a:t>
            </a:r>
            <a:r>
              <a:rPr lang="en-GB" sz="1300">
                <a:solidFill>
                  <a:schemeClr val="dk1"/>
                </a:solidFill>
              </a:rPr>
              <a:t>спільно з факультетом комп’ютерних наук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середня освіта,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 sz="1400">
                <a:solidFill>
                  <a:schemeClr val="dk1"/>
                </a:solidFill>
              </a:rPr>
              <a:t>ОПП бакалавр </a:t>
            </a:r>
            <a:r>
              <a:rPr lang="en-GB">
                <a:solidFill>
                  <a:schemeClr val="dk1"/>
                </a:solidFill>
              </a:rPr>
              <a:t>-</a:t>
            </a:r>
            <a:r>
              <a:rPr lang="en-GB" sz="1400">
                <a:solidFill>
                  <a:schemeClr val="dk1"/>
                </a:solidFill>
              </a:rPr>
              <a:t> акредитація у 202</a:t>
            </a:r>
            <a:r>
              <a:rPr lang="en-GB">
                <a:solidFill>
                  <a:schemeClr val="dk1"/>
                </a:solidFill>
              </a:rPr>
              <a:t>4 році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67000" y="1085825"/>
            <a:ext cx="8610000" cy="32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Склад викладачів: 70 (54,75 ставки = ЗФ: 43,25 + СФ: 11,50)</a:t>
            </a:r>
            <a:r>
              <a:rPr lang="en-GB">
                <a:solidFill>
                  <a:schemeClr val="dk1"/>
                </a:solidFill>
              </a:rPr>
              <a:t>, з них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професорів, докторів наук: 19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доцентів, кандидатів наук: 26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інших викладачів зі ступенем: 12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викладачів без ступеня: 13 серед них 4 аспіранти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</a:rPr>
              <a:t>Кафедри: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вищої математики і інформатики: 15 викладачів (12,25 =8,50+3,75)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прикладної математики: 17 викладачів (13,00=8,75+4,25)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теоретичної та прикладної інформатики: 20 викладачів (15,50=15,00+0,50)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фундаментальної математики: 18 викладачів (13,50=10,50+3,00)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Основні показники за кафедрами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74" name="Google Shape;74;p16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389" y="764075"/>
            <a:ext cx="7520436" cy="42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Формування контингенту студентів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1151675" y="80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{565B7AC8-536A-4AC7-981C-B8999FC12D2A}</a:tableStyleId>
              </a:tblPr>
              <a:tblGrid>
                <a:gridCol w="2437500"/>
                <a:gridCol w="896000"/>
                <a:gridCol w="609350"/>
                <a:gridCol w="571325"/>
                <a:gridCol w="557875"/>
                <a:gridCol w="533275"/>
                <a:gridCol w="528750"/>
                <a:gridCol w="504150"/>
              </a:tblGrid>
              <a:tr h="4596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Спеціальність</a:t>
                      </a:r>
                      <a:endParaRPr b="1"/>
                    </a:p>
                  </a:txBody>
                  <a:tcPr marT="18000" marB="18000" marR="18000" marL="18000" anchor="ctr"/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 прийому</a:t>
                      </a:r>
                      <a:endParaRPr b="1"/>
                    </a:p>
                  </a:txBody>
                  <a:tcPr marT="18000" marB="18000" marR="18000" marL="18000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Бакалавр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Магістр</a:t>
                      </a:r>
                      <a:endParaRPr b="1"/>
                    </a:p>
                  </a:txBody>
                  <a:tcPr marT="18000" marB="18000" marR="18000" marL="18000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Доктор філософії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</a:tr>
              <a:tr h="21325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4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26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8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2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7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2022</a:t>
                      </a:r>
                      <a:endParaRPr b="1"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400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Прикладна 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16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21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2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5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7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2022</a:t>
                      </a:r>
                      <a:endParaRPr b="1"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28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17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Комп’ютерні науки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27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4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4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15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15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2022</a:t>
                      </a:r>
                      <a:endParaRPr b="1"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40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36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17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21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42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Середня освіта - 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4"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3" hMerge="1"/>
                <a:tc rowSpan="3" hMerge="1"/>
                <a:tc rowSpan="3" h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6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4" vMerge="1"/>
                <a:tc hMerge="1" vMerge="1"/>
                <a:tc hMerge="1" vMerge="1"/>
                <a:tc hMerge="1" v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2022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3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4" vMerge="1"/>
                <a:tc hMerge="1" vMerge="1"/>
                <a:tc hMerge="1" vMerge="1"/>
                <a:tc hMerge="1" v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Вступ 2022</a:t>
            </a:r>
            <a:endParaRPr/>
          </a:p>
        </p:txBody>
      </p:sp>
      <p:pic>
        <p:nvPicPr>
          <p:cNvPr id="86" name="Google Shape;86;p1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000" y="669350"/>
            <a:ext cx="6899190" cy="426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-12175"/>
            <a:ext cx="8520600" cy="14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Захист дисертацій на здобуття ступеня</a:t>
            </a:r>
            <a:br>
              <a:rPr b="1" lang="en-GB">
                <a:solidFill>
                  <a:srgbClr val="0B5394"/>
                </a:solidFill>
              </a:rPr>
            </a:br>
            <a:r>
              <a:rPr b="1" lang="en-GB">
                <a:solidFill>
                  <a:srgbClr val="0B5394"/>
                </a:solidFill>
              </a:rPr>
              <a:t>кандидата наук / доктора філософії</a:t>
            </a:r>
            <a:endParaRPr b="1">
              <a:solidFill>
                <a:srgbClr val="0B5394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Набір в аспірантуру</a:t>
            </a:r>
            <a:br>
              <a:rPr b="1" lang="en-GB">
                <a:solidFill>
                  <a:srgbClr val="0B5394"/>
                </a:solidFill>
              </a:rPr>
            </a:br>
            <a:endParaRPr b="1">
              <a:solidFill>
                <a:srgbClr val="0B5394"/>
              </a:solidFill>
            </a:endParaRPr>
          </a:p>
        </p:txBody>
      </p:sp>
      <p:sp>
        <p:nvSpPr>
          <p:cNvPr id="92" name="Google Shape;92;p19"/>
          <p:cNvSpPr txBox="1"/>
          <p:nvPr/>
        </p:nvSpPr>
        <p:spPr>
          <a:xfrm>
            <a:off x="549025" y="2100275"/>
            <a:ext cx="7824900" cy="22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Нгуєн Тху Хієн, науковий керівник Вишнякова Г. М. Підготувала до захисту дисертацію доктора філософії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</a:rPr>
              <a:t>Вступ до аспірантури у 2022 році: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Гавриленко І. Спеціальність 111 Математика, фінансування</a:t>
            </a:r>
            <a:r>
              <a:rPr lang="en-GB" sz="1600">
                <a:solidFill>
                  <a:schemeClr val="dk1"/>
                </a:solidFill>
              </a:rPr>
              <a:t> бюджетне</a:t>
            </a:r>
            <a:r>
              <a:rPr lang="en-GB" sz="1600">
                <a:solidFill>
                  <a:schemeClr val="dk1"/>
                </a:solidFill>
              </a:rPr>
              <a:t>, науковий керівник Ямпольський О.Л.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Барський О. Спеціальність 122 Комп’ютерні науки, фінансування за рахунок фізичних осіб, науковий керівник Руккас К.М.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Науково-дослідні роботи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98" name="Google Shape;98;p20"/>
          <p:cNvGraphicFramePr/>
          <p:nvPr/>
        </p:nvGraphicFramePr>
        <p:xfrm>
          <a:off x="543075" y="1123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{565B7AC8-536A-4AC7-981C-B8999FC12D2A}</a:tableStyleId>
              </a:tblPr>
              <a:tblGrid>
                <a:gridCol w="1746400"/>
                <a:gridCol w="6311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 завершені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«</a:t>
                      </a:r>
                      <a:r>
                        <a:rPr i="1" lang="en-GB">
                          <a:solidFill>
                            <a:schemeClr val="dk1"/>
                          </a:solidFill>
                        </a:rPr>
                        <a:t>Дослідження якісної поведінки динамічних систем різної природи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», науковий керівник д.ф.-м.н., професор Коробов В. І.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 (державний бюджет)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Роботи, що виконувалися 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«Оператори в нескінченновимірних просторах: взаємозв'язок геометрії, алгебри і топології</a:t>
                      </a:r>
                      <a:r>
                        <a:rPr i="1" lang="en-GB">
                          <a:solidFill>
                            <a:schemeClr val="dk1"/>
                          </a:solidFill>
                        </a:rPr>
                        <a:t>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д.ф.-м.н., проф. Кадець В. М. (грант НФДУ)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«Соціолого-математичне моделювання ефективності управління соціально- епідемічними процесами для забезпечення національної безпеки України»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к.с.н., доц. Мурадян О.С.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 (державний бюджет)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НДР за напрямами «Математика і природничі науки» і «Технічні науки»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(базове фінансування)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-12175"/>
            <a:ext cx="8520600" cy="6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Поширення результатів досліджень</a:t>
            </a:r>
            <a:endParaRPr/>
          </a:p>
        </p:txBody>
      </p:sp>
      <p:graphicFrame>
        <p:nvGraphicFramePr>
          <p:cNvPr id="104" name="Google Shape;104;p21"/>
          <p:cNvGraphicFramePr/>
          <p:nvPr/>
        </p:nvGraphicFramePr>
        <p:xfrm>
          <a:off x="634925" y="156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{565B7AC8-536A-4AC7-981C-B8999FC12D2A}</a:tableStyleId>
              </a:tblPr>
              <a:tblGrid>
                <a:gridCol w="2909650"/>
                <a:gridCol w="4978500"/>
              </a:tblGrid>
              <a:tr h="24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Публікація наукових статей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63 (з них 55 індексовані у НМБД Scopus або WoS)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Участь у конференціях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опубліковано 11 тез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96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Проведення конференцій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lang="en-GB"/>
                        <a:t>V Міжнародна конференція «Differential Equations and Control Theory» (DECT-2021)</a:t>
                      </a:r>
                      <a:br>
                        <a:rPr lang="en-GB"/>
                      </a:br>
                      <a:r>
                        <a:rPr lang="en-GB"/>
                        <a:t>27.09.2021 – 29.09.2021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