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BC47671-1EBE-447F-A3EA-A3A1BDA92771}">
  <a:tblStyle styleId="{4BC47671-1EBE-447F-A3EA-A3A1BDA927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8205edf1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8205edf1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205edf1c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205edf1c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a150bdef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8a150bdef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6b7f7b1d1e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6b7f7b1d1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89b5a8d87a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89b5a8d87a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aa8fa5f58_0_3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aa8fa5f58_0_3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8aa8fa5f58_0_3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8aa8fa5f58_0_3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6b7ba1056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6b7ba1056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aa8fa5f58_0_3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8aa8fa5f58_0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6b7ba10563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6b7ba10563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aa8fa5f58_0_3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aa8fa5f58_0_3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aa8fa5f58_0_3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8aa8fa5f58_0_3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8aa8fa5f58_0_3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8aa8fa5f58_0_3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430375"/>
            <a:ext cx="8520600" cy="20526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0B5394"/>
                </a:solidFill>
              </a:rPr>
              <a:t>ЗВІТ ДЕКАНА</a:t>
            </a:r>
            <a:endParaRPr b="1" sz="2900">
              <a:solidFill>
                <a:srgbClr val="0B539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0B5394"/>
                </a:solidFill>
              </a:rPr>
              <a:t>ФАКУЛЬТЕТУ МАТЕМАТИКИ І ІНФОРМАТИКИ</a:t>
            </a:r>
            <a:endParaRPr sz="2900">
              <a:solidFill>
                <a:srgbClr val="1155CC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5199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за період з вересня 2023 до вересня 2024 року</a:t>
            </a:r>
            <a:endParaRPr b="1">
              <a:solidFill>
                <a:srgbClr val="0B5394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780723" cy="79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Міжнародне наукове співробітництво</a:t>
            </a:r>
            <a:endParaRPr b="1">
              <a:solidFill>
                <a:srgbClr val="0B5394"/>
              </a:solidFill>
            </a:endParaRPr>
          </a:p>
        </p:txBody>
      </p:sp>
      <p:graphicFrame>
        <p:nvGraphicFramePr>
          <p:cNvPr id="110" name="Google Shape;110;p22"/>
          <p:cNvGraphicFramePr/>
          <p:nvPr/>
        </p:nvGraphicFramePr>
        <p:xfrm>
          <a:off x="437763" y="1122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{4BC47671-1EBE-447F-A3EA-A3A1BDA92771}</a:tableStyleId>
              </a:tblPr>
              <a:tblGrid>
                <a:gridCol w="5111850"/>
                <a:gridCol w="2307475"/>
                <a:gridCol w="8491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Тема співробітництва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Партнер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Країна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Геометричні та алгебраїчні техніки дослідження операторів у банахових просторах</a:t>
                      </a:r>
                      <a:endParaRPr sz="1200"/>
                    </a:p>
                  </a:txBody>
                  <a:tcPr marT="18000" marB="18000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Мурсії</a:t>
                      </a:r>
                      <a:endParaRPr sz="1200"/>
                    </a:p>
                  </a:txBody>
                  <a:tcPr marT="18000" marB="18000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Іспанія</a:t>
                      </a:r>
                      <a:endParaRPr sz="1200"/>
                    </a:p>
                  </a:txBody>
                  <a:tcPr marT="18000" marB="18000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Взаємозв'язок та застосування функціонального і гармонійного аналізу</a:t>
                      </a:r>
                      <a:endParaRPr sz="1200"/>
                    </a:p>
                  </a:txBody>
                  <a:tcPr marT="18000" marB="18000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Мурсії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Іспанія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Формування розповсюдження ЕМ хвилі в пристроях плоскопаралельних антен, решітками та рельєфними рефлекторами</a:t>
                      </a:r>
                      <a:endParaRPr sz="1200"/>
                    </a:p>
                  </a:txBody>
                  <a:tcPr marT="18000" marB="18000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ім. Христіана Альбрехта, м. Кіль</a:t>
                      </a:r>
                      <a:endParaRPr sz="1200"/>
                    </a:p>
                  </a:txBody>
                  <a:tcPr marT="18000" marB="18000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ФРН</a:t>
                      </a:r>
                      <a:endParaRPr sz="1200"/>
                    </a:p>
                  </a:txBody>
                  <a:tcPr marT="18000" marB="18000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Наближений чисельний аналіз квазіоптичних систем для приймаючих антен</a:t>
                      </a:r>
                      <a:endParaRPr sz="1200"/>
                    </a:p>
                  </a:txBody>
                  <a:tcPr marT="18000" marB="18000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ім. Христіана Альбрехта, м. Кіль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ФРН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Моделювання, аналіз і апроксимація для застосувань у томографії і зворотн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и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х задачах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м. Любек, інститут математики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ФРН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Моделювання логічного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 (формального)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 часу для специфікації та аналізу вбудованих та кіберфізичних систем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Національний дослідницький інститут інформатики та автоматики (INRIA)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Франція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Дослідження популяційної динаміки, спричиненої війною в Україні, на основі даних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Інституту демографічних досліджень Макса Планка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ФРН</a:t>
                      </a:r>
                      <a:endParaRPr sz="1200"/>
                    </a:p>
                  </a:txBody>
                  <a:tcPr marT="18000" marB="18000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Міжнародне академічне співробітництво</a:t>
            </a:r>
            <a:endParaRPr/>
          </a:p>
        </p:txBody>
      </p:sp>
      <p:graphicFrame>
        <p:nvGraphicFramePr>
          <p:cNvPr id="116" name="Google Shape;116;p23"/>
          <p:cNvGraphicFramePr/>
          <p:nvPr/>
        </p:nvGraphicFramePr>
        <p:xfrm>
          <a:off x="437763" y="798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{4BC47671-1EBE-447F-A3EA-A3A1BDA92771}</a:tableStyleId>
              </a:tblPr>
              <a:tblGrid>
                <a:gridCol w="4208650"/>
                <a:gridCol w="3119925"/>
                <a:gridCol w="939900"/>
              </a:tblGrid>
              <a:tr h="398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Проєкт</a:t>
                      </a:r>
                      <a:endParaRPr b="1"/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Партнери</a:t>
                      </a:r>
                      <a:endParaRPr b="1"/>
                    </a:p>
                  </a:txBody>
                  <a:tcPr marT="91425" marB="91425" marR="91425" marL="91425"/>
                </a:tc>
                <a:tc hMerge="1"/>
              </a:tr>
              <a:tr h="726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>
                          <a:solidFill>
                            <a:srgbClr val="222222"/>
                          </a:solidFill>
                        </a:rPr>
                        <a:t>Спільна магістерська програма з комп’ютерних наук Ubinet (з 2011 року)</a:t>
                      </a:r>
                      <a:endParaRPr/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Лазурового Берегу, </a:t>
                      </a:r>
                      <a:r>
                        <a:rPr lang="en-GB"/>
                        <a:t>Франція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726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>
                          <a:solidFill>
                            <a:srgbClr val="222222"/>
                          </a:solidFill>
                        </a:rPr>
                        <a:t>Спільна магістерська програма з прикладної математики InterMATH (з 2017 року)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Університети Л’Аквіли (</a:t>
                      </a:r>
                      <a:r>
                        <a:rPr lang="en-GB"/>
                        <a:t>Італія), 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Брно (</a:t>
                      </a:r>
                      <a:r>
                        <a:rPr lang="en-GB"/>
                        <a:t>Чехія), 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Катовіце (</a:t>
                      </a:r>
                      <a:r>
                        <a:rPr lang="en-GB"/>
                        <a:t>Польща)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726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>
                          <a:solidFill>
                            <a:srgbClr val="0000FF"/>
                          </a:solidFill>
                        </a:rPr>
                        <a:t>Спільні </a:t>
                      </a:r>
                      <a:r>
                        <a:rPr b="1" lang="en-GB">
                          <a:solidFill>
                            <a:srgbClr val="0000FF"/>
                          </a:solidFill>
                        </a:rPr>
                        <a:t>бакалаврські</a:t>
                      </a:r>
                      <a:r>
                        <a:rPr lang="en-GB">
                          <a:solidFill>
                            <a:srgbClr val="0000FF"/>
                          </a:solidFill>
                        </a:rPr>
                        <a:t> програми з прикладної математики та комп’ютерних наук (з цього року)</a:t>
                      </a:r>
                      <a:endParaRPr>
                        <a:solidFill>
                          <a:srgbClr val="0000FF"/>
                        </a:solidFill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Ульма (ФРН)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726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Академічна мобільність за програмою ERASMUS+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Університети М. Коперніка (</a:t>
                      </a:r>
                      <a:r>
                        <a:rPr lang="en-GB"/>
                        <a:t>Польща), 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Щецина (</a:t>
                      </a:r>
                      <a:r>
                        <a:rPr lang="en-GB"/>
                        <a:t>Польща), 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Мурсії (</a:t>
                      </a:r>
                      <a:r>
                        <a:rPr lang="en-GB"/>
                        <a:t>Іспанія), 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Університет Ульма (ФРН), Університет Регінсбургу (ФРН)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726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>
                          <a:solidFill>
                            <a:srgbClr val="0000FF"/>
                          </a:solidFill>
                        </a:rPr>
                        <a:t>Співробітництво за проєктом DAAD “Wildau- Kharkiv IT-bridge”</a:t>
                      </a:r>
                      <a:endParaRPr>
                        <a:solidFill>
                          <a:srgbClr val="0000FF"/>
                        </a:solidFill>
                      </a:endParaRPr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Технічний університет прикладних наук (Вільдау, ФРН)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Співробітництво з індустрією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424650" y="914275"/>
            <a:ext cx="8294700" cy="367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-GB">
                <a:solidFill>
                  <a:schemeClr val="dk1"/>
                </a:solidFill>
              </a:rPr>
              <a:t>Програма підготовки з біостатистики на замовлення міжнародної фармацевтичної групи Roche: діє 7 років, 98 студенти отримали роботу в сфері обробки даних клінічних випробувань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-GB">
                <a:solidFill>
                  <a:schemeClr val="dk1"/>
                </a:solidFill>
              </a:rPr>
              <a:t>Спільно з компанією Intego Group продовжено програму дуальної освіти за магістерськими програмами з математики, прикладної математики та комп’ютерних наук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-GB">
                <a:solidFill>
                  <a:schemeClr val="dk1"/>
                </a:solidFill>
              </a:rPr>
              <a:t>Ліцензії щодо вивчення додаткових курсів з комп’ютерних наук надані компанією SkillSoft (представництво у ФРН) інтегровані у освітній процес за програмами з комп’ютерних наук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-GB">
                <a:solidFill>
                  <a:schemeClr val="dk1"/>
                </a:solidFill>
              </a:rPr>
              <a:t>Співробітництво з Харківським IT-кластером щодо надання студентам практичних знань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666475"/>
            <a:ext cx="8520600" cy="320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</a:pPr>
            <a:r>
              <a:rPr lang="en-GB" sz="1400">
                <a:solidFill>
                  <a:srgbClr val="222222"/>
                </a:solidFill>
                <a:highlight>
                  <a:srgbClr val="FFFFFF"/>
                </a:highlight>
              </a:rPr>
              <a:t>В</a:t>
            </a:r>
            <a:r>
              <a:rPr lang="en-GB" sz="1400">
                <a:solidFill>
                  <a:schemeClr val="dk1"/>
                </a:solidFill>
                <a:highlight>
                  <a:srgbClr val="FFFFFF"/>
                </a:highlight>
              </a:rPr>
              <a:t>икладачі та студенти факультету взяли активну участь в організації та проведенні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1" marL="9144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-GB">
                <a:solidFill>
                  <a:schemeClr val="dk1"/>
                </a:solidFill>
                <a:highlight>
                  <a:srgbClr val="FFFFFF"/>
                </a:highlight>
              </a:rPr>
              <a:t>Всеукраїнської учнівської Інтернет-олімпіади з математики (жовтень - грудень 2023 р.)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1" marL="9144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-GB">
                <a:solidFill>
                  <a:schemeClr val="dk1"/>
                </a:solidFill>
                <a:highlight>
                  <a:srgbClr val="FFFFFF"/>
                </a:highlight>
              </a:rPr>
              <a:t>ІІІ етапу Всеукраїнської учнівської олімпіади з математики і відбірково-тренувальних зборів команди Харківської області для участі у IV етапі (лютий - березень 2024 р.)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 sz="1400">
                <a:solidFill>
                  <a:schemeClr val="dk1"/>
                </a:solidFill>
                <a:highlight>
                  <a:srgbClr val="FFFFFF"/>
                </a:highlight>
              </a:rPr>
              <a:t>Присвоєно </a:t>
            </a:r>
            <a:r>
              <a:rPr lang="en-GB" sz="1400">
                <a:solidFill>
                  <a:schemeClr val="dk1"/>
                </a:solidFill>
                <a:highlight>
                  <a:srgbClr val="FFFFFF"/>
                </a:highlight>
              </a:rPr>
              <a:t>вчене звання професора за кафедрою прикладної математики д</a:t>
            </a:r>
            <a:r>
              <a:rPr lang="en-GB" sz="1400">
                <a:solidFill>
                  <a:schemeClr val="dk1"/>
                </a:solidFill>
                <a:highlight>
                  <a:srgbClr val="FFFFFF"/>
                </a:highlight>
              </a:rPr>
              <a:t>.ф.-м.н. Ларисі Фардиголі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0" marL="45720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 sz="1400">
                <a:solidFill>
                  <a:schemeClr val="dk1"/>
                </a:solidFill>
              </a:rPr>
              <a:t>Стипендії фонду імені Н.І. Ахієзера отримав </a:t>
            </a:r>
            <a:r>
              <a:rPr i="1" lang="en-GB" sz="1400">
                <a:solidFill>
                  <a:schemeClr val="dk1"/>
                </a:solidFill>
              </a:rPr>
              <a:t>студент </a:t>
            </a:r>
            <a:r>
              <a:rPr b="1" lang="en-GB" sz="1400">
                <a:solidFill>
                  <a:schemeClr val="dk1"/>
                </a:solidFill>
              </a:rPr>
              <a:t>Д. Захаров</a:t>
            </a:r>
            <a:endParaRPr b="1"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 sz="1400">
                <a:solidFill>
                  <a:schemeClr val="dk1"/>
                </a:solidFill>
              </a:rPr>
              <a:t>Заохочувальні стипендії </a:t>
            </a:r>
            <a:r>
              <a:rPr lang="en-GB" sz="1400">
                <a:solidFill>
                  <a:schemeClr val="dk1"/>
                </a:solidFill>
              </a:rPr>
              <a:t>фонду імені Н.І. Ахієзера отримали </a:t>
            </a:r>
            <a:r>
              <a:rPr i="1" lang="en-GB" sz="1400">
                <a:solidFill>
                  <a:schemeClr val="dk1"/>
                </a:solidFill>
              </a:rPr>
              <a:t>студенти</a:t>
            </a:r>
            <a:r>
              <a:rPr lang="en-GB" sz="1400">
                <a:solidFill>
                  <a:schemeClr val="dk1"/>
                </a:solidFill>
              </a:rPr>
              <a:t> </a:t>
            </a:r>
            <a:r>
              <a:rPr b="1" lang="en-GB" sz="1400">
                <a:solidFill>
                  <a:schemeClr val="dk1"/>
                </a:solidFill>
              </a:rPr>
              <a:t>І. </a:t>
            </a:r>
            <a:r>
              <a:rPr b="1" lang="en-GB" sz="1400">
                <a:solidFill>
                  <a:schemeClr val="dk1"/>
                </a:solidFill>
              </a:rPr>
              <a:t>Найдьон,</a:t>
            </a:r>
            <a:r>
              <a:rPr b="1" lang="en-GB" sz="1400">
                <a:solidFill>
                  <a:schemeClr val="dk1"/>
                </a:solidFill>
              </a:rPr>
              <a:t> С.</a:t>
            </a:r>
            <a:r>
              <a:rPr b="1" lang="en-GB" sz="1400">
                <a:solidFill>
                  <a:schemeClr val="dk1"/>
                </a:solidFill>
              </a:rPr>
              <a:t> Савчук,</a:t>
            </a:r>
            <a:r>
              <a:rPr b="1" lang="en-GB" sz="1400">
                <a:solidFill>
                  <a:schemeClr val="dk1"/>
                </a:solidFill>
              </a:rPr>
              <a:t> К.</a:t>
            </a:r>
            <a:r>
              <a:rPr b="1" lang="en-GB" sz="1400">
                <a:solidFill>
                  <a:schemeClr val="dk1"/>
                </a:solidFill>
              </a:rPr>
              <a:t> Сморцова,</a:t>
            </a:r>
            <a:r>
              <a:rPr b="1" lang="en-GB" sz="1400">
                <a:solidFill>
                  <a:schemeClr val="dk1"/>
                </a:solidFill>
              </a:rPr>
              <a:t> П.</a:t>
            </a:r>
            <a:r>
              <a:rPr b="1" lang="en-GB" sz="1400">
                <a:solidFill>
                  <a:schemeClr val="dk1"/>
                </a:solidFill>
              </a:rPr>
              <a:t> Сурженко,</a:t>
            </a:r>
            <a:r>
              <a:rPr b="1" lang="en-GB" sz="1400">
                <a:solidFill>
                  <a:schemeClr val="dk1"/>
                </a:solidFill>
              </a:rPr>
              <a:t> Т.</a:t>
            </a:r>
            <a:r>
              <a:rPr b="1" lang="en-GB" sz="1400">
                <a:solidFill>
                  <a:schemeClr val="dk1"/>
                </a:solidFill>
              </a:rPr>
              <a:t> Ханін.</a:t>
            </a:r>
            <a:endParaRPr b="1"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i="1" lang="en-GB" sz="1400">
                <a:solidFill>
                  <a:schemeClr val="dk1"/>
                </a:solidFill>
              </a:rPr>
              <a:t>Студент</a:t>
            </a:r>
            <a:r>
              <a:rPr lang="en-GB" sz="1400">
                <a:solidFill>
                  <a:schemeClr val="dk1"/>
                </a:solidFill>
              </a:rPr>
              <a:t> </a:t>
            </a:r>
            <a:r>
              <a:rPr b="1" lang="en-GB" sz="1400">
                <a:solidFill>
                  <a:schemeClr val="dk1"/>
                </a:solidFill>
              </a:rPr>
              <a:t>Д. </a:t>
            </a:r>
            <a:r>
              <a:rPr b="1" lang="en-GB" sz="1400">
                <a:solidFill>
                  <a:schemeClr val="dk1"/>
                </a:solidFill>
              </a:rPr>
              <a:t>Захаров</a:t>
            </a:r>
            <a:r>
              <a:rPr lang="en-GB" sz="1400">
                <a:solidFill>
                  <a:schemeClr val="dk1"/>
                </a:solidFill>
              </a:rPr>
              <a:t> отримав іменну академічну стипендію Верховної Ради України.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 sz="1400">
                <a:solidFill>
                  <a:schemeClr val="dk1"/>
                </a:solidFill>
              </a:rPr>
              <a:t>Випускники факультету </a:t>
            </a:r>
            <a:r>
              <a:rPr b="1" lang="en-GB" sz="1400">
                <a:solidFill>
                  <a:schemeClr val="dk1"/>
                </a:solidFill>
              </a:rPr>
              <a:t>Ігор Волков</a:t>
            </a:r>
            <a:r>
              <a:rPr lang="en-GB" sz="1400">
                <a:solidFill>
                  <a:schemeClr val="dk1"/>
                </a:solidFill>
              </a:rPr>
              <a:t> (викладач кафедри теоретичної та прикладної інформатики) та </a:t>
            </a:r>
            <a:r>
              <a:rPr b="1" lang="en-GB" sz="1400">
                <a:solidFill>
                  <a:schemeClr val="dk1"/>
                </a:solidFill>
              </a:rPr>
              <a:t>Михайло Захаревич</a:t>
            </a:r>
            <a:r>
              <a:rPr lang="en-GB" sz="1400">
                <a:solidFill>
                  <a:schemeClr val="dk1"/>
                </a:solidFill>
              </a:rPr>
              <a:t> заснували громадську організацію випускників факультету “Mechmath Foundation”.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128" name="Google Shape;128;p25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А також</a:t>
            </a:r>
            <a:endParaRPr b="1">
              <a:solidFill>
                <a:srgbClr val="0B5394"/>
              </a:solidFill>
            </a:endParaRPr>
          </a:p>
        </p:txBody>
      </p:sp>
      <p:pic>
        <p:nvPicPr>
          <p:cNvPr id="129" name="Google Shape;12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7775" y="3665850"/>
            <a:ext cx="1423875" cy="142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Хочу подякувати за співпрацю</a:t>
            </a:r>
            <a:endParaRPr/>
          </a:p>
        </p:txBody>
      </p:sp>
      <p:sp>
        <p:nvSpPr>
          <p:cNvPr id="135" name="Google Shape;135;p26"/>
          <p:cNvSpPr txBox="1"/>
          <p:nvPr>
            <p:ph idx="1" type="body"/>
          </p:nvPr>
        </p:nvSpPr>
        <p:spPr>
          <a:xfrm>
            <a:off x="311700" y="1001525"/>
            <a:ext cx="8520600" cy="372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-GB" sz="1500">
                <a:solidFill>
                  <a:schemeClr val="dk1"/>
                </a:solidFill>
              </a:rPr>
              <a:t>своїм заступникам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-GB" sz="1500">
                <a:solidFill>
                  <a:schemeClr val="dk1"/>
                </a:solidFill>
              </a:rPr>
              <a:t>доц. кафедри вищої математики та інформатики </a:t>
            </a:r>
            <a:r>
              <a:rPr b="1" lang="en-GB" sz="1500">
                <a:solidFill>
                  <a:schemeClr val="dk1"/>
                </a:solidFill>
              </a:rPr>
              <a:t>Кузнецовій В.О.</a:t>
            </a:r>
            <a:endParaRPr b="1" sz="1500">
              <a:solidFill>
                <a:schemeClr val="dk1"/>
              </a:solidFill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-GB" sz="1500">
                <a:solidFill>
                  <a:schemeClr val="dk1"/>
                </a:solidFill>
              </a:rPr>
              <a:t>ст. викладачу кафедри фундаментальної математики </a:t>
            </a:r>
            <a:r>
              <a:rPr b="1" lang="en-GB" sz="1500">
                <a:solidFill>
                  <a:schemeClr val="dk1"/>
                </a:solidFill>
              </a:rPr>
              <a:t>Шугайло О.О.</a:t>
            </a:r>
            <a:endParaRPr b="1" sz="15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-GB" sz="1500">
                <a:solidFill>
                  <a:schemeClr val="dk1"/>
                </a:solidFill>
              </a:rPr>
              <a:t>викладачам факультету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-GB" sz="1500">
                <a:solidFill>
                  <a:schemeClr val="dk1"/>
                </a:solidFill>
              </a:rPr>
              <a:t>проф. кафедри прикладної математики </a:t>
            </a:r>
            <a:r>
              <a:rPr b="1" lang="en-GB" sz="1500">
                <a:solidFill>
                  <a:schemeClr val="dk1"/>
                </a:solidFill>
              </a:rPr>
              <a:t>Ігнатович С.І.</a:t>
            </a:r>
            <a:endParaRPr b="1" sz="1500">
              <a:solidFill>
                <a:schemeClr val="dk1"/>
              </a:solidFill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-GB" sz="1500">
                <a:solidFill>
                  <a:schemeClr val="dk1"/>
                </a:solidFill>
              </a:rPr>
              <a:t>доц. кафедри теоретичної та прикладної інформатики, в.о. завідувача цієї кафедри </a:t>
            </a:r>
            <a:r>
              <a:rPr b="1" lang="en-GB" sz="1500">
                <a:solidFill>
                  <a:schemeClr val="dk1"/>
                </a:solidFill>
              </a:rPr>
              <a:t>Меняйлову Є.С.</a:t>
            </a:r>
            <a:endParaRPr b="1" sz="1500">
              <a:solidFill>
                <a:schemeClr val="dk1"/>
              </a:solidFill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-GB" sz="1500">
                <a:solidFill>
                  <a:schemeClr val="dk1"/>
                </a:solidFill>
              </a:rPr>
              <a:t>доцентам кафедри теоретичної та прикладної інформатики </a:t>
            </a:r>
            <a:r>
              <a:rPr b="1" lang="en-GB" sz="1500">
                <a:solidFill>
                  <a:schemeClr val="dk1"/>
                </a:solidFill>
              </a:rPr>
              <a:t>Владимировій М.В.</a:t>
            </a:r>
            <a:r>
              <a:rPr lang="en-GB" sz="1500">
                <a:solidFill>
                  <a:schemeClr val="dk1"/>
                </a:solidFill>
              </a:rPr>
              <a:t> та </a:t>
            </a:r>
            <a:r>
              <a:rPr b="1" lang="en-GB" sz="1500">
                <a:solidFill>
                  <a:schemeClr val="dk1"/>
                </a:solidFill>
              </a:rPr>
              <a:t>Зарецькій І.Т.</a:t>
            </a:r>
            <a:r>
              <a:rPr lang="en-GB" sz="1500">
                <a:solidFill>
                  <a:schemeClr val="dk1"/>
                </a:solidFill>
              </a:rPr>
              <a:t> </a:t>
            </a:r>
            <a:endParaRPr b="1" sz="15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-GB" sz="1500">
                <a:solidFill>
                  <a:schemeClr val="dk1"/>
                </a:solidFill>
              </a:rPr>
              <a:t>співробітникам деканату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b="1" lang="en-GB" sz="1500">
                <a:solidFill>
                  <a:schemeClr val="dk1"/>
                </a:solidFill>
              </a:rPr>
              <a:t>Романчук Н.М.</a:t>
            </a:r>
            <a:r>
              <a:rPr lang="en-GB" sz="1500">
                <a:solidFill>
                  <a:schemeClr val="dk1"/>
                </a:solidFill>
              </a:rPr>
              <a:t> та </a:t>
            </a:r>
            <a:r>
              <a:rPr b="1" lang="en-GB" sz="1500">
                <a:solidFill>
                  <a:schemeClr val="dk1"/>
                </a:solidFill>
              </a:rPr>
              <a:t>Птухіній О.В.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-GB" sz="1500">
                <a:solidFill>
                  <a:schemeClr val="dk1"/>
                </a:solidFill>
              </a:rPr>
              <a:t>співробітникам факультету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b="1" lang="en-GB" sz="1500">
                <a:solidFill>
                  <a:schemeClr val="dk1"/>
                </a:solidFill>
              </a:rPr>
              <a:t>Кац І.В.</a:t>
            </a:r>
            <a:r>
              <a:rPr lang="en-GB" sz="1500">
                <a:solidFill>
                  <a:schemeClr val="dk1"/>
                </a:solidFill>
              </a:rPr>
              <a:t>,</a:t>
            </a:r>
            <a:r>
              <a:rPr b="1" lang="en-GB" sz="1500">
                <a:solidFill>
                  <a:schemeClr val="dk1"/>
                </a:solidFill>
              </a:rPr>
              <a:t> Кисляковій О.Д.</a:t>
            </a:r>
            <a:r>
              <a:rPr lang="en-GB" sz="1500">
                <a:solidFill>
                  <a:schemeClr val="dk1"/>
                </a:solidFill>
              </a:rPr>
              <a:t>,</a:t>
            </a:r>
            <a:r>
              <a:rPr b="1" lang="en-GB" sz="1500">
                <a:solidFill>
                  <a:schemeClr val="dk1"/>
                </a:solidFill>
              </a:rPr>
              <a:t> Чудиновій О.В.</a:t>
            </a:r>
            <a:r>
              <a:rPr lang="en-GB" sz="1500">
                <a:solidFill>
                  <a:schemeClr val="dk1"/>
                </a:solidFill>
              </a:rPr>
              <a:t> та </a:t>
            </a:r>
            <a:r>
              <a:rPr b="1" lang="en-GB" sz="1500">
                <a:solidFill>
                  <a:schemeClr val="dk1"/>
                </a:solidFill>
              </a:rPr>
              <a:t>Бєлєвцовій І.А.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Спеціальності, за якими ведеться підготовка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464100" y="924875"/>
            <a:ext cx="8175900" cy="389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b="1" lang="en-GB" sz="1400">
                <a:solidFill>
                  <a:schemeClr val="dk1"/>
                </a:solidFill>
              </a:rPr>
              <a:t>м</a:t>
            </a:r>
            <a:r>
              <a:rPr b="1" lang="en-GB" sz="1400">
                <a:solidFill>
                  <a:schemeClr val="dk1"/>
                </a:solidFill>
              </a:rPr>
              <a:t>атематика</a:t>
            </a:r>
            <a:endParaRPr b="1" sz="1400"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бакалавр - акредитовано (планова акредитація у </a:t>
            </a:r>
            <a:r>
              <a:rPr lang="en-GB">
                <a:solidFill>
                  <a:srgbClr val="38761D"/>
                </a:solidFill>
              </a:rPr>
              <a:t>2025</a:t>
            </a:r>
            <a:r>
              <a:rPr lang="en-GB">
                <a:solidFill>
                  <a:schemeClr val="dk1"/>
                </a:solidFill>
              </a:rPr>
              <a:t> році)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і ОНП магістр - акредитовано (планова акредитація у </a:t>
            </a:r>
            <a:r>
              <a:rPr lang="en-GB">
                <a:solidFill>
                  <a:srgbClr val="38761D"/>
                </a:solidFill>
              </a:rPr>
              <a:t>2024</a:t>
            </a:r>
            <a:r>
              <a:rPr lang="en-GB">
                <a:solidFill>
                  <a:schemeClr val="dk1"/>
                </a:solidFill>
              </a:rPr>
              <a:t> та </a:t>
            </a:r>
            <a:r>
              <a:rPr lang="en-GB">
                <a:solidFill>
                  <a:srgbClr val="38761D"/>
                </a:solidFill>
              </a:rPr>
              <a:t>2025</a:t>
            </a:r>
            <a:r>
              <a:rPr lang="en-GB">
                <a:solidFill>
                  <a:schemeClr val="dk1"/>
                </a:solidFill>
              </a:rPr>
              <a:t> роках відповідно)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доктор філософії - акредитовано у 2020 році зразково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 startAt="2"/>
            </a:pPr>
            <a:r>
              <a:rPr b="1" lang="en-GB" sz="1400">
                <a:solidFill>
                  <a:schemeClr val="dk1"/>
                </a:solidFill>
              </a:rPr>
              <a:t>прикладна математика</a:t>
            </a:r>
            <a:endParaRPr b="1" sz="1400"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бакалавр - акредитовано (планова акредитація у </a:t>
            </a:r>
            <a:r>
              <a:rPr lang="en-GB">
                <a:solidFill>
                  <a:srgbClr val="38761D"/>
                </a:solidFill>
              </a:rPr>
              <a:t>2025</a:t>
            </a:r>
            <a:r>
              <a:rPr lang="en-GB">
                <a:solidFill>
                  <a:schemeClr val="dk1"/>
                </a:solidFill>
              </a:rPr>
              <a:t> році)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і ОНП магістр - акредитовано (планова акредитація у </a:t>
            </a:r>
            <a:r>
              <a:rPr lang="en-GB">
                <a:solidFill>
                  <a:srgbClr val="38761D"/>
                </a:solidFill>
              </a:rPr>
              <a:t>2024</a:t>
            </a:r>
            <a:r>
              <a:rPr lang="en-GB">
                <a:solidFill>
                  <a:schemeClr val="dk1"/>
                </a:solidFill>
              </a:rPr>
              <a:t> році)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доктор філософії - акредитація у </a:t>
            </a:r>
            <a:r>
              <a:rPr lang="en-GB">
                <a:solidFill>
                  <a:srgbClr val="38761D"/>
                </a:solidFill>
              </a:rPr>
              <a:t>2025</a:t>
            </a:r>
            <a:r>
              <a:rPr lang="en-GB">
                <a:solidFill>
                  <a:schemeClr val="dk1"/>
                </a:solidFill>
              </a:rPr>
              <a:t> році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 startAt="2"/>
            </a:pPr>
            <a:r>
              <a:rPr b="1" lang="en-GB" sz="1400">
                <a:solidFill>
                  <a:schemeClr val="dk1"/>
                </a:solidFill>
              </a:rPr>
              <a:t>комп’ютерні науки</a:t>
            </a:r>
            <a:endParaRPr b="1" sz="1400"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бакалавр - акредитовано (планова акредитація у 2026 році)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і ОНП магістр - акредитовано (планова акредитація у 2026 році)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доктор філософії - акредитовано у 2020 році </a:t>
            </a:r>
            <a:r>
              <a:rPr lang="en-GB" sz="1300">
                <a:solidFill>
                  <a:schemeClr val="dk1"/>
                </a:solidFill>
              </a:rPr>
              <a:t>спільно з факультетом комп’ютерних наук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 startAt="2"/>
            </a:pPr>
            <a:r>
              <a:rPr b="1" lang="en-GB" sz="1400">
                <a:solidFill>
                  <a:schemeClr val="dk1"/>
                </a:solidFill>
              </a:rPr>
              <a:t>середня освіта, математика</a:t>
            </a:r>
            <a:endParaRPr b="1" sz="1400"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 sz="1400">
                <a:solidFill>
                  <a:schemeClr val="dk1"/>
                </a:solidFill>
              </a:rPr>
              <a:t>ОПП бакалавр </a:t>
            </a:r>
            <a:r>
              <a:rPr lang="en-GB">
                <a:solidFill>
                  <a:schemeClr val="dk1"/>
                </a:solidFill>
              </a:rPr>
              <a:t>-</a:t>
            </a:r>
            <a:r>
              <a:rPr lang="en-GB" sz="1400">
                <a:solidFill>
                  <a:schemeClr val="dk1"/>
                </a:solidFill>
              </a:rPr>
              <a:t> акредитація у </a:t>
            </a:r>
            <a:r>
              <a:rPr lang="en-GB" sz="1400">
                <a:solidFill>
                  <a:srgbClr val="38761D"/>
                </a:solidFill>
              </a:rPr>
              <a:t>202</a:t>
            </a:r>
            <a:r>
              <a:rPr lang="en-GB">
                <a:solidFill>
                  <a:srgbClr val="38761D"/>
                </a:solidFill>
              </a:rPr>
              <a:t>4</a:t>
            </a:r>
            <a:r>
              <a:rPr lang="en-GB">
                <a:solidFill>
                  <a:schemeClr val="dk1"/>
                </a:solidFill>
              </a:rPr>
              <a:t> році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-GB">
                <a:solidFill>
                  <a:schemeClr val="dk1"/>
                </a:solidFill>
              </a:rPr>
              <a:t>ОПП магістр - акредитація у </a:t>
            </a:r>
            <a:r>
              <a:rPr lang="en-GB">
                <a:solidFill>
                  <a:srgbClr val="38761D"/>
                </a:solidFill>
              </a:rPr>
              <a:t>2024</a:t>
            </a:r>
            <a:r>
              <a:rPr lang="en-GB">
                <a:solidFill>
                  <a:schemeClr val="dk1"/>
                </a:solidFill>
              </a:rPr>
              <a:t> році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Структура факультету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222300" y="1094225"/>
            <a:ext cx="8610000" cy="350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Склад викладачів: 65 (57,50 ставки = ЗФ: 35,00 + СФ: 22,50)</a:t>
            </a:r>
            <a:r>
              <a:rPr lang="en-GB">
                <a:solidFill>
                  <a:schemeClr val="dk1"/>
                </a:solidFill>
              </a:rPr>
              <a:t>, з них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професорів, докторів наук: 11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доцентів, кандидатів наук: 21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інших викладачів зі ступенем: 14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викладачів без ступеня: 19 серед них 4 аспіранти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chemeClr val="dk1"/>
                </a:solidFill>
              </a:rPr>
              <a:t>Кафедри:</a:t>
            </a:r>
            <a:endParaRPr b="1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GB">
                <a:solidFill>
                  <a:schemeClr val="dk1"/>
                </a:solidFill>
              </a:rPr>
              <a:t>вищої математики і інформатики: 15 викладачів (12,50=7,75+4,75)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GB">
                <a:solidFill>
                  <a:schemeClr val="dk1"/>
                </a:solidFill>
              </a:rPr>
              <a:t>прикладної математики: 12 викладачів (11,00=7,75+3,25)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GB">
                <a:solidFill>
                  <a:schemeClr val="dk1"/>
                </a:solidFill>
              </a:rPr>
              <a:t>теоретичної та прикладної інформатики: 22 викладача (24,50=14,00+10,50)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GB">
                <a:solidFill>
                  <a:schemeClr val="dk1"/>
                </a:solidFill>
              </a:rPr>
              <a:t>фундаментальної математики: 16 викладачів (10,50=6,50+4,00)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Основні показники за кафедрами</a:t>
            </a:r>
            <a:endParaRPr b="1">
              <a:solidFill>
                <a:srgbClr val="0B5394"/>
              </a:solidFill>
            </a:endParaRPr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2675" y="714875"/>
            <a:ext cx="7612110" cy="427175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  <a:reflection blurRad="0" dir="5400000" dist="38100" endA="0" endPos="30000" fadeDir="5400012" kx="0" rotWithShape="0" algn="bl" stPos="0" sy="-100000" ky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Формування контингенту студентів</a:t>
            </a:r>
            <a:endParaRPr b="1">
              <a:solidFill>
                <a:srgbClr val="0B5394"/>
              </a:solidFill>
            </a:endParaRPr>
          </a:p>
        </p:txBody>
      </p:sp>
      <p:graphicFrame>
        <p:nvGraphicFramePr>
          <p:cNvPr id="80" name="Google Shape;80;p17"/>
          <p:cNvGraphicFramePr/>
          <p:nvPr/>
        </p:nvGraphicFramePr>
        <p:xfrm>
          <a:off x="1165975" y="602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{4BC47671-1EBE-447F-A3EA-A3A1BDA92771}</a:tableStyleId>
              </a:tblPr>
              <a:tblGrid>
                <a:gridCol w="2256250"/>
                <a:gridCol w="829375"/>
                <a:gridCol w="564050"/>
                <a:gridCol w="528850"/>
                <a:gridCol w="516400"/>
                <a:gridCol w="493625"/>
                <a:gridCol w="493625"/>
                <a:gridCol w="489425"/>
                <a:gridCol w="466650"/>
              </a:tblGrid>
              <a:tr h="459650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Спеціальність</a:t>
                      </a:r>
                      <a:endParaRPr b="1"/>
                    </a:p>
                  </a:txBody>
                  <a:tcPr marT="18000" marB="18000" marR="18000" marL="18000" anchor="ctr"/>
                </a:tc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Рік прийому</a:t>
                      </a:r>
                      <a:endParaRPr b="1"/>
                    </a:p>
                  </a:txBody>
                  <a:tcPr marT="18000" marB="18000" marR="18000" marL="18000" anchor="ctr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Бакалавр</a:t>
                      </a:r>
                      <a:endParaRPr b="1"/>
                    </a:p>
                  </a:txBody>
                  <a:tcPr marT="18000" marB="18000" marR="18000" marL="18000" anchor="ctr"/>
                </a:tc>
                <a:tc hMerge="1"/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Магістр</a:t>
                      </a:r>
                      <a:endParaRPr b="1"/>
                    </a:p>
                  </a:txBody>
                  <a:tcPr marT="18000" marB="18000" marR="18000" marL="18000" anchor="ctr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Доктор філософії</a:t>
                      </a:r>
                      <a:endParaRPr b="1"/>
                    </a:p>
                  </a:txBody>
                  <a:tcPr marT="18000" marB="18000" marR="18000" marL="18000" anchor="ctr"/>
                </a:tc>
                <a:tc hMerge="1"/>
              </a:tr>
              <a:tr h="213250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0000" marB="18000" marR="18000" marL="18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0000" marB="18000" marR="18000" marL="180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0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0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і</a:t>
                      </a:r>
                      <a:endParaRPr b="1"/>
                    </a:p>
                  </a:txBody>
                  <a:tcPr marT="90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0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0000" marB="18000" marR="18000" marL="18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4425">
                <a:tc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Математика</a:t>
                      </a:r>
                      <a:endParaRPr b="1" sz="1200"/>
                    </a:p>
                  </a:txBody>
                  <a:tcPr marT="18000" marB="18000" marR="18000" marL="180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34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7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10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2022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11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4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14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10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2023</a:t>
                      </a:r>
                      <a:endParaRPr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12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2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</a:rPr>
                        <a:t>2024</a:t>
                      </a:r>
                      <a:endParaRPr/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5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1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6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2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</a:tr>
              <a:tr h="227400">
                <a:tc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</a:rPr>
                        <a:t>Прикладна математика</a:t>
                      </a:r>
                      <a:endParaRPr b="1" sz="1200"/>
                    </a:p>
                  </a:txBody>
                  <a:tcPr marT="18000" marB="18000" marR="18000" marL="180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22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5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7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1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2022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28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10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17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2023</a:t>
                      </a:r>
                      <a:endParaRPr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25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3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6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1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74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</a:rPr>
                        <a:t>2024</a:t>
                      </a:r>
                      <a:endParaRPr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13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7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5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</a:tr>
              <a:tr h="246425">
                <a:tc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Комп’ютерні науки</a:t>
                      </a:r>
                      <a:endParaRPr b="1" sz="1200"/>
                    </a:p>
                  </a:txBody>
                  <a:tcPr marT="18000" marB="18000" marR="18000" marL="180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37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8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15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87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2022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40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36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17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0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57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2023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39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15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15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</a:t>
                      </a:r>
                      <a:endParaRPr b="1" sz="120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63</a:t>
                      </a:r>
                      <a:endParaRPr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3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3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1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</a:rPr>
                        <a:t>2024</a:t>
                      </a:r>
                      <a:endParaRPr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51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19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14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3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0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</a:tr>
              <a:tr h="227425">
                <a:tc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Середня освіта - математика</a:t>
                      </a:r>
                      <a:endParaRPr b="1" sz="1200"/>
                    </a:p>
                  </a:txBody>
                  <a:tcPr marT="18000" marB="18000" marR="18000" marL="180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6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1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 hMerge="1"/>
                <a:tc row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 row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4" hMerge="1"/>
              </a:tr>
              <a:tr h="2401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2022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3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 vMerge="1"/>
                <a:tc hMerge="1" vMerge="1"/>
                <a:tc vMerge="1"/>
                <a:tc gridSpan="2" vMerge="1"/>
                <a:tc hMerge="1" vMerge="1"/>
              </a:tr>
              <a:tr h="2401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2023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5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0000FF"/>
                          </a:solidFill>
                        </a:rPr>
                        <a:t>4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1155CC"/>
                          </a:solidFill>
                        </a:rPr>
                        <a:t>5</a:t>
                      </a:r>
                      <a:endParaRPr b="1" sz="1200">
                        <a:solidFill>
                          <a:srgbClr val="1155CC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 gridSpan="2" vMerge="1"/>
                <a:tc hMerge="1" vMerge="1"/>
              </a:tr>
              <a:tr h="2401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</a:rPr>
                        <a:t>2024</a:t>
                      </a:r>
                      <a:endParaRPr b="1"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5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1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</a:t>
                      </a:r>
                      <a:endParaRPr sz="1200"/>
                    </a:p>
                  </a:txBody>
                  <a:tcPr marT="18000" marB="18000" marR="18000" marL="18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 </a:t>
                      </a:r>
                      <a:r>
                        <a:rPr b="1" lang="en-GB" sz="1200">
                          <a:solidFill>
                            <a:srgbClr val="FF0000"/>
                          </a:solidFill>
                        </a:rPr>
                        <a:t>3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18000" marB="18000" marR="18000" marL="180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 vMerge="1"/>
                <a:tc gridSpan="2" vMerge="1"/>
                <a:tc hMerge="1" vMerge="1"/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Вступ 2024</a:t>
            </a:r>
            <a:endParaRPr/>
          </a:p>
        </p:txBody>
      </p:sp>
      <p:pic>
        <p:nvPicPr>
          <p:cNvPr id="86" name="Google Shape;86;p18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25100"/>
            <a:ext cx="6899190" cy="4265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-12175"/>
            <a:ext cx="8520600" cy="14484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Захист дисертацій на здобуття ступеня</a:t>
            </a:r>
            <a:br>
              <a:rPr b="1" lang="en-GB">
                <a:solidFill>
                  <a:srgbClr val="0B5394"/>
                </a:solidFill>
              </a:rPr>
            </a:br>
            <a:r>
              <a:rPr b="1" lang="en-GB">
                <a:solidFill>
                  <a:srgbClr val="0B5394"/>
                </a:solidFill>
              </a:rPr>
              <a:t>кандидата наук / доктора філософії</a:t>
            </a:r>
            <a:endParaRPr b="1">
              <a:solidFill>
                <a:srgbClr val="0B5394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Набір в аспірантуру</a:t>
            </a:r>
            <a:br>
              <a:rPr b="1" lang="en-GB">
                <a:solidFill>
                  <a:srgbClr val="0B5394"/>
                </a:solidFill>
              </a:rPr>
            </a:br>
            <a:endParaRPr b="1">
              <a:solidFill>
                <a:srgbClr val="0B5394"/>
              </a:solidFill>
            </a:endParaRPr>
          </a:p>
        </p:txBody>
      </p:sp>
      <p:sp>
        <p:nvSpPr>
          <p:cNvPr id="92" name="Google Shape;92;p19"/>
          <p:cNvSpPr txBox="1"/>
          <p:nvPr/>
        </p:nvSpPr>
        <p:spPr>
          <a:xfrm>
            <a:off x="549025" y="1620450"/>
            <a:ext cx="7824900" cy="3417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arenR"/>
            </a:pPr>
            <a:r>
              <a:rPr lang="en-GB" sz="1600">
                <a:solidFill>
                  <a:schemeClr val="dk1"/>
                </a:solidFill>
              </a:rPr>
              <a:t>Гончарук А.Б., науковий керівник Гефтер С.Л. захистила дисертацію на здобуття ступеня доктора філософії (111 - математика)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arenR"/>
            </a:pPr>
            <a:r>
              <a:rPr lang="en-GB" sz="1600">
                <a:solidFill>
                  <a:schemeClr val="dk1"/>
                </a:solidFill>
              </a:rPr>
              <a:t>Селютін Д., науковий керівник Фаворов С. Ю. захистив дисертацію на здобуття ступеня доктора філософії (111 - математика)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arenR"/>
            </a:pPr>
            <a:r>
              <a:rPr lang="en-GB" sz="1600">
                <a:solidFill>
                  <a:schemeClr val="dk1"/>
                </a:solidFill>
              </a:rPr>
              <a:t>Панченко А., науковий керівник Жолткевич Г.</a:t>
            </a:r>
            <a:r>
              <a:rPr lang="en-GB"/>
              <a:t> </a:t>
            </a:r>
            <a:r>
              <a:rPr lang="en-GB" sz="1600">
                <a:solidFill>
                  <a:schemeClr val="dk1"/>
                </a:solidFill>
              </a:rPr>
              <a:t>М., захистив </a:t>
            </a:r>
            <a:r>
              <a:rPr lang="en-GB" sz="1600">
                <a:solidFill>
                  <a:schemeClr val="dk1"/>
                </a:solidFill>
              </a:rPr>
              <a:t>дисертацію на здобуття ступеня доктора філософії (122 - комп’ютерні науки)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</a:rPr>
              <a:t>Вступ до аспірантури у 2024 році: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arenR"/>
            </a:pPr>
            <a:r>
              <a:rPr lang="en-GB" sz="1600">
                <a:solidFill>
                  <a:schemeClr val="dk1"/>
                </a:solidFill>
              </a:rPr>
              <a:t>Спеціальність 111 математика: 2 аспіранти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arenR"/>
            </a:pPr>
            <a:r>
              <a:rPr lang="en-GB" sz="1600">
                <a:solidFill>
                  <a:schemeClr val="dk1"/>
                </a:solidFill>
              </a:rPr>
              <a:t>Спеціальність 113 прикладна математика: 5 аспірантів  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just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600"/>
              <a:buAutoNum type="arabicParenR"/>
            </a:pPr>
            <a:r>
              <a:rPr lang="en-GB" sz="1600">
                <a:solidFill>
                  <a:schemeClr val="dk1"/>
                </a:solidFill>
              </a:rPr>
              <a:t>Спеціальність 122 комп’ютерні науки: 3 аспіранти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Науково-дослідні роботи</a:t>
            </a:r>
            <a:endParaRPr b="1">
              <a:solidFill>
                <a:srgbClr val="0B5394"/>
              </a:solidFill>
            </a:endParaRPr>
          </a:p>
        </p:txBody>
      </p:sp>
      <p:graphicFrame>
        <p:nvGraphicFramePr>
          <p:cNvPr id="98" name="Google Shape;98;p20"/>
          <p:cNvGraphicFramePr/>
          <p:nvPr/>
        </p:nvGraphicFramePr>
        <p:xfrm>
          <a:off x="543075" y="12794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{4BC47671-1EBE-447F-A3EA-A3A1BDA92771}</a:tableStyleId>
              </a:tblPr>
              <a:tblGrid>
                <a:gridCol w="1746400"/>
                <a:gridCol w="63114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Роботи завершені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у звітному періоді: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AutoNum type="arabicParenR"/>
                      </a:pPr>
                      <a:r>
                        <a:rPr i="1" lang="en-GB">
                          <a:solidFill>
                            <a:schemeClr val="dk1"/>
                          </a:solidFill>
                        </a:rPr>
                        <a:t>«Соціолого-математичне моделювання ефективності управління соціально- епідемічними процесами для забезпечення національної безпеки України»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, науковий керівник к.с.н., доц. Мурадян О.С. (державний бюджет)</a:t>
                      </a:r>
                      <a:r>
                        <a:rPr lang="en-GB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Роботи, що виконувалися у звітному періоді: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arenR"/>
                      </a:pPr>
                      <a:r>
                        <a:rPr i="1" lang="en-GB">
                          <a:solidFill>
                            <a:schemeClr val="dk1"/>
                          </a:solidFill>
                        </a:rPr>
                        <a:t>«Оператори в нескінченновимірних просторах: взаємозв'язок геометрії, алгебри і топології»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, науковий керівник д.ф.-м.н., проф. Кадець В. М. (грант НФДУ) - призупинено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AutoNum type="arabicParenR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Міжнародний проєкт в рамках спільної угоди між Технічним університетом Мюнхена і Харківським національним університетом імені В.Н. Каразіна (Проєкт, Г/15-24), керівник проєкту д.ф.-м.н., проф. Кізілова Н. М.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-317500" lvl="0" marL="45720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AutoNum type="arabicParenR"/>
                      </a:pPr>
                      <a:r>
                        <a:rPr i="1" lang="en-GB">
                          <a:solidFill>
                            <a:schemeClr val="dk1"/>
                          </a:solidFill>
                        </a:rPr>
                        <a:t>НДР за напрямами «Математика і природничі науки» і «Технічні науки»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, (базове фінансування)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-12175"/>
            <a:ext cx="8520600" cy="6549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Поширення результатів досліджень</a:t>
            </a:r>
            <a:endParaRPr/>
          </a:p>
        </p:txBody>
      </p:sp>
      <p:graphicFrame>
        <p:nvGraphicFramePr>
          <p:cNvPr id="104" name="Google Shape;104;p21"/>
          <p:cNvGraphicFramePr/>
          <p:nvPr/>
        </p:nvGraphicFramePr>
        <p:xfrm>
          <a:off x="189275" y="642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{4BC47671-1EBE-447F-A3EA-A3A1BDA92771}</a:tableStyleId>
              </a:tblPr>
              <a:tblGrid>
                <a:gridCol w="3173350"/>
                <a:gridCol w="5429700"/>
              </a:tblGrid>
              <a:tr h="241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Публікація наукових статей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48 (з них 23 індексовані у НМБД Scopus або WoS)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1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Участь у конференціях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опубліковано 54 тези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96175">
                <a:tc>
                  <a:txBody>
                    <a:bodyPr/>
                    <a:lstStyle/>
                    <a:p>
                      <a:pPr indent="0" lvl="0" marL="0" marR="559542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Організація та участь у п</a:t>
                      </a:r>
                      <a:r>
                        <a:rPr b="1" lang="en-GB"/>
                        <a:t>роведенні конференцій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115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AutoNum type="arabicParenR"/>
                      </a:pPr>
                      <a:r>
                        <a:rPr lang="en-GB" sz="1300">
                          <a:solidFill>
                            <a:srgbClr val="222222"/>
                          </a:solidFill>
                          <a:highlight>
                            <a:srgbClr val="FFFFFF"/>
                          </a:highlight>
                        </a:rPr>
                        <a:t>6th International Scientific Conference “Differential Equations and Control Theory (DECT-2023)”, Kharkiv, October 11-13, 2023.</a:t>
                      </a:r>
                      <a:endParaRPr sz="1300">
                        <a:solidFill>
                          <a:srgbClr val="222222"/>
                        </a:solidFill>
                        <a:highlight>
                          <a:srgbClr val="FFFFFF"/>
                        </a:highlight>
                      </a:endParaRPr>
                    </a:p>
                    <a:p>
                      <a:pPr indent="-31115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AutoNum type="arabicParenR"/>
                      </a:pPr>
                      <a:r>
                        <a:rPr lang="en-GB" sz="1300">
                          <a:solidFill>
                            <a:srgbClr val="222222"/>
                          </a:solidFill>
                          <a:highlight>
                            <a:srgbClr val="FFFFFF"/>
                          </a:highlight>
                        </a:rPr>
                        <a:t>International Conference on Information and Communication Technologies in Education, Research, and Industrial Applications, ICTERI 2023, Ivano-Frankivsk, 18 September 2023 – 22 September 2023.</a:t>
                      </a:r>
                      <a:endParaRPr sz="1300">
                        <a:solidFill>
                          <a:srgbClr val="222222"/>
                        </a:solidFill>
                        <a:highlight>
                          <a:srgbClr val="FFFFFF"/>
                        </a:highlight>
                      </a:endParaRPr>
                    </a:p>
                    <a:p>
                      <a:pPr indent="-31115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AutoNum type="arabicParenR"/>
                      </a:pPr>
                      <a:r>
                        <a:rPr lang="en-GB" sz="1300">
                          <a:solidFill>
                            <a:srgbClr val="222222"/>
                          </a:solidFill>
                          <a:highlight>
                            <a:srgbClr val="FFFFFF"/>
                          </a:highlight>
                        </a:rPr>
                        <a:t>3rd International Workshop of IT-professionals on Artificial Intelligence 2023. ProfIT AI 2023. Waterloo, Canada, November 20-22, 2023.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indent="-32385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AutoNum type="arabicParenR"/>
                      </a:pPr>
                      <a:r>
                        <a:rPr lang="en-GB" sz="1300">
                          <a:solidFill>
                            <a:schemeClr val="dk1"/>
                          </a:solidFill>
                        </a:rPr>
                        <a:t>ІІІ Міжнародна конференція «Проблеми викладання математики у закладах освіти: теорія, методика, практика» (на честь 105-річчя  О.В. Погорелова)</a:t>
                      </a:r>
                      <a:r>
                        <a:rPr lang="en-GB" sz="1300"/>
                        <a:t>, 26.03.2024 - 28.03.2024</a:t>
                      </a:r>
                      <a:endParaRPr sz="1300"/>
                    </a:p>
                    <a:p>
                      <a:pPr indent="-31115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AutoNum type="arabicParenR"/>
                      </a:pPr>
                      <a:r>
                        <a:rPr lang="en-GB" sz="1300"/>
                        <a:t>XVІІІ Міжнародна науково-практична конференція студентів та молодих вчених «Сучасні проблеми математики та її застосування в природничих науках та інформаційних технологіях», 10.05.2024 – 11.05.2024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